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22"/>
  </p:notesMasterIdLst>
  <p:sldIdLst>
    <p:sldId id="256" r:id="rId2"/>
    <p:sldId id="259" r:id="rId3"/>
    <p:sldId id="316" r:id="rId4"/>
    <p:sldId id="262" r:id="rId5"/>
    <p:sldId id="318" r:id="rId6"/>
    <p:sldId id="317" r:id="rId7"/>
    <p:sldId id="270" r:id="rId8"/>
    <p:sldId id="319" r:id="rId9"/>
    <p:sldId id="326" r:id="rId10"/>
    <p:sldId id="327" r:id="rId11"/>
    <p:sldId id="334" r:id="rId12"/>
    <p:sldId id="329" r:id="rId13"/>
    <p:sldId id="332" r:id="rId14"/>
    <p:sldId id="330" r:id="rId15"/>
    <p:sldId id="331" r:id="rId16"/>
    <p:sldId id="333" r:id="rId17"/>
    <p:sldId id="321" r:id="rId18"/>
    <p:sldId id="281" r:id="rId19"/>
    <p:sldId id="325" r:id="rId20"/>
    <p:sldId id="315"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Didact Gothic" panose="00000500000000000000" pitchFamily="2" charset="0"/>
      <p:regular r:id="rId27"/>
    </p:embeddedFont>
    <p:embeddedFont>
      <p:font typeface="Julius Sans One" panose="020B0604020202020204" charset="0"/>
      <p:regular r:id="rId28"/>
    </p:embeddedFont>
    <p:embeddedFont>
      <p:font typeface="Montserrat" panose="00000500000000000000" pitchFamily="2" charset="0"/>
      <p:regular r:id="rId29"/>
      <p:bold r:id="rId30"/>
      <p:italic r:id="rId31"/>
      <p:boldItalic r:id="rId32"/>
    </p:embeddedFont>
    <p:embeddedFont>
      <p:font typeface="Nunito Sans" pitchFamily="2" charset="0"/>
      <p:regular r:id="rId33"/>
      <p:bold r:id="rId34"/>
      <p:italic r:id="rId35"/>
      <p:boldItalic r:id="rId36"/>
    </p:embeddedFont>
    <p:embeddedFont>
      <p:font typeface="Questrial" pitchFamily="2"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66EB56-18C7-4B05-B128-D4E4D6D2FBA7}">
  <a:tblStyle styleId="{7666EB56-18C7-4B05-B128-D4E4D6D2FB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91" autoAdjust="0"/>
  </p:normalViewPr>
  <p:slideViewPr>
    <p:cSldViewPr snapToGrid="0">
      <p:cViewPr varScale="1">
        <p:scale>
          <a:sx n="79" d="100"/>
          <a:sy n="79" d="100"/>
        </p:scale>
        <p:origin x="1146" y="84"/>
      </p:cViewPr>
      <p:guideLst>
        <p:guide pos="4464"/>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a1249ffcf0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a1249ffcf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502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a1249ffcf0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a1249ffcf0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02797f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64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f2cce1ec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f2cce1e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a1249ffcf0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a1249ffcf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415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02797f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81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a1249ffcf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a1249ffcf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02797f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890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02797f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30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7">
  <p:cSld name="TITLE_ONLY_1_1">
    <p:bg>
      <p:bgPr>
        <a:solidFill>
          <a:schemeClr val="dk1"/>
        </a:solidFill>
        <a:effectLst/>
      </p:bgPr>
    </p:bg>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39" name="Google Shape;339;p44"/>
          <p:cNvSpPr/>
          <p:nvPr/>
        </p:nvSpPr>
        <p:spPr>
          <a:xfrm rot="10800000" flipH="1">
            <a:off x="-229775" y="-36025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6989900" y="3447800"/>
            <a:ext cx="5364900" cy="25164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0">
  <p:cSld name="TITLE_AND_BODY_1">
    <p:bg>
      <p:bgPr>
        <a:solidFill>
          <a:schemeClr val="accent5"/>
        </a:solidFill>
        <a:effectLst/>
      </p:bgPr>
    </p:bg>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60" name="Google Shape;360;p49"/>
          <p:cNvSpPr/>
          <p:nvPr/>
        </p:nvSpPr>
        <p:spPr>
          <a:xfrm>
            <a:off x="-1681400" y="24821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 name="Google Shape;361;p49"/>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 name="Google Shape;362;p49"/>
          <p:cNvSpPr/>
          <p:nvPr/>
        </p:nvSpPr>
        <p:spPr>
          <a:xfrm rot="10800000">
            <a:off x="5515225" y="-1807100"/>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423"/>
        <p:cNvGrpSpPr/>
        <p:nvPr/>
      </p:nvGrpSpPr>
      <p:grpSpPr>
        <a:xfrm>
          <a:off x="0" y="0"/>
          <a:ext cx="0" cy="0"/>
          <a:chOff x="0" y="0"/>
          <a:chExt cx="0" cy="0"/>
        </a:xfrm>
      </p:grpSpPr>
      <p:sp>
        <p:nvSpPr>
          <p:cNvPr id="424" name="Google Shape;424;p56"/>
          <p:cNvSpPr/>
          <p:nvPr/>
        </p:nvSpPr>
        <p:spPr>
          <a:xfrm>
            <a:off x="4165600" y="2820426"/>
            <a:ext cx="8077200" cy="3875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425" name="Google Shape;425;p56"/>
          <p:cNvSpPr/>
          <p:nvPr/>
        </p:nvSpPr>
        <p:spPr>
          <a:xfrm rot="10800000">
            <a:off x="-1006525" y="-294700"/>
            <a:ext cx="4029300" cy="1933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6"/>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8000" b="1">
                <a:solidFill>
                  <a:schemeClr val="accent5"/>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427" name="Google Shape;427;p56"/>
          <p:cNvSpPr txBox="1">
            <a:spLocks noGrp="1"/>
          </p:cNvSpPr>
          <p:nvPr>
            <p:ph type="body" idx="1"/>
          </p:nvPr>
        </p:nvSpPr>
        <p:spPr>
          <a:xfrm>
            <a:off x="3068250" y="2129523"/>
            <a:ext cx="3007500" cy="690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rtl="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428" name="Google Shape;428;p56"/>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lang="en"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a:solidFill>
                  <a:schemeClr val="lt1"/>
                </a:solidFill>
                <a:latin typeface="Didact Gothic"/>
                <a:ea typeface="Didact Gothic"/>
                <a:cs typeface="Didact Gothic"/>
                <a:sym typeface="Didact Gothic"/>
              </a:rPr>
              <a:t>, including icons by </a:t>
            </a:r>
            <a:r>
              <a:rPr lang="en"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a:solidFill>
                  <a:schemeClr val="lt1"/>
                </a:solidFill>
                <a:latin typeface="Didact Gothic"/>
                <a:ea typeface="Didact Gothic"/>
                <a:cs typeface="Didact Gothic"/>
                <a:sym typeface="Didact Gothic"/>
              </a:rPr>
              <a:t>, infographics &amp; images by </a:t>
            </a:r>
            <a:r>
              <a:rPr lang="en"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429" name="Google Shape;429;p56"/>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
  <p:cSld name="CUSTOM_35">
    <p:spTree>
      <p:nvGrpSpPr>
        <p:cNvPr id="1" name="Shape 430"/>
        <p:cNvGrpSpPr/>
        <p:nvPr/>
      </p:nvGrpSpPr>
      <p:grpSpPr>
        <a:xfrm>
          <a:off x="0" y="0"/>
          <a:ext cx="0" cy="0"/>
          <a:chOff x="0" y="0"/>
          <a:chExt cx="0" cy="0"/>
        </a:xfrm>
      </p:grpSpPr>
      <p:sp>
        <p:nvSpPr>
          <p:cNvPr id="431" name="Google Shape;431;p57"/>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 name="Google Shape;432;p57"/>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 name="Google Shape;433;p57"/>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57"/>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435"/>
        <p:cNvGrpSpPr/>
        <p:nvPr/>
      </p:nvGrpSpPr>
      <p:grpSpPr>
        <a:xfrm>
          <a:off x="0" y="0"/>
          <a:ext cx="0" cy="0"/>
          <a:chOff x="0" y="0"/>
          <a:chExt cx="0" cy="0"/>
        </a:xfrm>
      </p:grpSpPr>
      <p:sp>
        <p:nvSpPr>
          <p:cNvPr id="436" name="Google Shape;436;p58"/>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8"/>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438"/>
        <p:cNvGrpSpPr/>
        <p:nvPr/>
      </p:nvGrpSpPr>
      <p:grpSpPr>
        <a:xfrm>
          <a:off x="0" y="0"/>
          <a:ext cx="0" cy="0"/>
          <a:chOff x="0" y="0"/>
          <a:chExt cx="0" cy="0"/>
        </a:xfrm>
      </p:grpSpPr>
      <p:cxnSp>
        <p:nvCxnSpPr>
          <p:cNvPr id="439" name="Google Shape;439;p59"/>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440" name="Google Shape;440;p59"/>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9"/>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9"/>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9"/>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9"/>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bg>
      <p:bgPr>
        <a:solidFill>
          <a:schemeClr val="accent5"/>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833927"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6" name="Google Shape;26;p5"/>
          <p:cNvSpPr txBox="1">
            <a:spLocks noGrp="1"/>
          </p:cNvSpPr>
          <p:nvPr>
            <p:ph type="subTitle" idx="2"/>
          </p:nvPr>
        </p:nvSpPr>
        <p:spPr>
          <a:xfrm>
            <a:off x="5209273"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7" name="Google Shape;27;p5"/>
          <p:cNvSpPr txBox="1">
            <a:spLocks noGrp="1"/>
          </p:cNvSpPr>
          <p:nvPr>
            <p:ph type="title"/>
          </p:nvPr>
        </p:nvSpPr>
        <p:spPr>
          <a:xfrm>
            <a:off x="1554977"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8" name="Google Shape;28;p5"/>
          <p:cNvSpPr txBox="1">
            <a:spLocks noGrp="1"/>
          </p:cNvSpPr>
          <p:nvPr>
            <p:ph type="title" idx="3"/>
          </p:nvPr>
        </p:nvSpPr>
        <p:spPr>
          <a:xfrm>
            <a:off x="5930323"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9" name="Google Shape;29;p5"/>
          <p:cNvSpPr/>
          <p:nvPr/>
        </p:nvSpPr>
        <p:spPr>
          <a:xfrm rot="10800000">
            <a:off x="3588450" y="-22625"/>
            <a:ext cx="1967100" cy="8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93" name="Google Shape;93;p15"/>
          <p:cNvSpPr txBox="1">
            <a:spLocks noGrp="1"/>
          </p:cNvSpPr>
          <p:nvPr>
            <p:ph type="title" idx="2" hasCustomPrompt="1"/>
          </p:nvPr>
        </p:nvSpPr>
        <p:spPr>
          <a:xfrm flipH="1">
            <a:off x="3043350" y="1533511"/>
            <a:ext cx="30573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r>
              <a:t>xx%</a:t>
            </a:r>
          </a:p>
        </p:txBody>
      </p:sp>
      <p:sp>
        <p:nvSpPr>
          <p:cNvPr id="94" name="Google Shape;94;p15"/>
          <p:cNvSpPr txBox="1">
            <a:spLocks noGrp="1"/>
          </p:cNvSpPr>
          <p:nvPr>
            <p:ph type="subTitle" idx="1"/>
          </p:nvPr>
        </p:nvSpPr>
        <p:spPr>
          <a:xfrm flipH="1">
            <a:off x="3198150" y="3293187"/>
            <a:ext cx="2747700" cy="3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cxnSp>
        <p:nvCxnSpPr>
          <p:cNvPr id="95" name="Google Shape;95;p15"/>
          <p:cNvCxnSpPr/>
          <p:nvPr/>
        </p:nvCxnSpPr>
        <p:spPr>
          <a:xfrm>
            <a:off x="6350113" y="-1501125"/>
            <a:ext cx="3757500" cy="4183800"/>
          </a:xfrm>
          <a:prstGeom prst="straightConnector1">
            <a:avLst/>
          </a:prstGeom>
          <a:noFill/>
          <a:ln w="19050" cap="flat" cmpd="sng">
            <a:solidFill>
              <a:schemeClr val="lt1"/>
            </a:solidFill>
            <a:prstDash val="solid"/>
            <a:round/>
            <a:headEnd type="none" w="med" len="med"/>
            <a:tailEnd type="none" w="med" len="med"/>
          </a:ln>
        </p:spPr>
      </p:cxnSp>
      <p:sp>
        <p:nvSpPr>
          <p:cNvPr id="96" name="Google Shape;96;p15"/>
          <p:cNvSpPr/>
          <p:nvPr/>
        </p:nvSpPr>
        <p:spPr>
          <a:xfrm>
            <a:off x="-64200" y="3825775"/>
            <a:ext cx="1296000" cy="138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5258900" y="-23792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rot="10800000">
            <a:off x="-5389050" y="-2161975"/>
            <a:ext cx="11403900" cy="5844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accent5"/>
        </a:solidFill>
        <a:effectLst/>
      </p:bgPr>
    </p:bg>
    <p:spTree>
      <p:nvGrpSpPr>
        <p:cNvPr id="1" name="Shape 117"/>
        <p:cNvGrpSpPr/>
        <p:nvPr/>
      </p:nvGrpSpPr>
      <p:grpSpPr>
        <a:xfrm>
          <a:off x="0" y="0"/>
          <a:ext cx="0" cy="0"/>
          <a:chOff x="0" y="0"/>
          <a:chExt cx="0" cy="0"/>
        </a:xfrm>
      </p:grpSpPr>
      <p:sp>
        <p:nvSpPr>
          <p:cNvPr id="118" name="Google Shape;118;p18"/>
          <p:cNvSpPr/>
          <p:nvPr/>
        </p:nvSpPr>
        <p:spPr>
          <a:xfrm>
            <a:off x="4796125" y="-217575"/>
            <a:ext cx="4347900" cy="561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 name="Google Shape;119;p18"/>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120" name="Google Shape;120;p18"/>
          <p:cNvSpPr txBox="1">
            <a:spLocks noGrp="1"/>
          </p:cNvSpPr>
          <p:nvPr>
            <p:ph type="subTitle" idx="1"/>
          </p:nvPr>
        </p:nvSpPr>
        <p:spPr>
          <a:xfrm>
            <a:off x="713225" y="2263300"/>
            <a:ext cx="3400800" cy="13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1" name="Google Shape;121;p18"/>
          <p:cNvSpPr/>
          <p:nvPr/>
        </p:nvSpPr>
        <p:spPr>
          <a:xfrm>
            <a:off x="842850" y="539500"/>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9">
  <p:cSld name="CUSTOM_21_1_1">
    <p:bg>
      <p:bgPr>
        <a:solidFill>
          <a:schemeClr val="accent6"/>
        </a:solidFill>
        <a:effectLst/>
      </p:bgPr>
    </p:bg>
    <p:spTree>
      <p:nvGrpSpPr>
        <p:cNvPr id="1" name="Shape 161"/>
        <p:cNvGrpSpPr/>
        <p:nvPr/>
      </p:nvGrpSpPr>
      <p:grpSpPr>
        <a:xfrm>
          <a:off x="0" y="0"/>
          <a:ext cx="0" cy="0"/>
          <a:chOff x="0" y="0"/>
          <a:chExt cx="0" cy="0"/>
        </a:xfrm>
      </p:grpSpPr>
      <p:sp>
        <p:nvSpPr>
          <p:cNvPr id="162" name="Google Shape;162;p26"/>
          <p:cNvSpPr/>
          <p:nvPr/>
        </p:nvSpPr>
        <p:spPr>
          <a:xfrm rot="10800000" flipH="1">
            <a:off x="-2390100" y="-102475"/>
            <a:ext cx="13887000" cy="65724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261951" y="1545125"/>
            <a:ext cx="7035600" cy="3277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a:spLocks noGrp="1"/>
          </p:cNvSpPr>
          <p:nvPr>
            <p:ph type="body" idx="1"/>
          </p:nvPr>
        </p:nvSpPr>
        <p:spPr>
          <a:xfrm>
            <a:off x="2434275" y="3133239"/>
            <a:ext cx="4275300" cy="481200"/>
          </a:xfrm>
          <a:prstGeom prst="rect">
            <a:avLst/>
          </a:prstGeom>
        </p:spPr>
        <p:txBody>
          <a:bodyPr spcFirstLastPara="1" wrap="square" lIns="91425" tIns="91425" rIns="91425" bIns="91425" anchor="t" anchorCtr="0">
            <a:noAutofit/>
          </a:bodyPr>
          <a:lstStyle>
            <a:lvl1pPr marL="457200" lvl="0" indent="-323850" algn="ctr"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65" name="Google Shape;165;p26"/>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8000" b="1">
                <a:solidFill>
                  <a:schemeClr val="lt1"/>
                </a:solidFill>
              </a:defRPr>
            </a:lvl1pPr>
            <a:lvl2pPr lvl="1" rtl="0">
              <a:spcBef>
                <a:spcPts val="0"/>
              </a:spcBef>
              <a:spcAft>
                <a:spcPts val="0"/>
              </a:spcAft>
              <a:buClr>
                <a:schemeClr val="lt1"/>
              </a:buClr>
              <a:buSzPts val="6000"/>
              <a:buNone/>
              <a:defRPr sz="6000" b="1">
                <a:solidFill>
                  <a:schemeClr val="lt1"/>
                </a:solidFill>
              </a:defRPr>
            </a:lvl2pPr>
            <a:lvl3pPr lvl="2" rtl="0">
              <a:spcBef>
                <a:spcPts val="0"/>
              </a:spcBef>
              <a:spcAft>
                <a:spcPts val="0"/>
              </a:spcAft>
              <a:buClr>
                <a:schemeClr val="lt1"/>
              </a:buClr>
              <a:buSzPts val="6000"/>
              <a:buNone/>
              <a:defRPr sz="6000" b="1">
                <a:solidFill>
                  <a:schemeClr val="lt1"/>
                </a:solidFill>
              </a:defRPr>
            </a:lvl3pPr>
            <a:lvl4pPr lvl="3" rtl="0">
              <a:spcBef>
                <a:spcPts val="0"/>
              </a:spcBef>
              <a:spcAft>
                <a:spcPts val="0"/>
              </a:spcAft>
              <a:buClr>
                <a:schemeClr val="lt1"/>
              </a:buClr>
              <a:buSzPts val="6000"/>
              <a:buNone/>
              <a:defRPr sz="6000" b="1">
                <a:solidFill>
                  <a:schemeClr val="lt1"/>
                </a:solidFill>
              </a:defRPr>
            </a:lvl4pPr>
            <a:lvl5pPr lvl="4" rtl="0">
              <a:spcBef>
                <a:spcPts val="0"/>
              </a:spcBef>
              <a:spcAft>
                <a:spcPts val="0"/>
              </a:spcAft>
              <a:buClr>
                <a:schemeClr val="lt1"/>
              </a:buClr>
              <a:buSzPts val="6000"/>
              <a:buNone/>
              <a:defRPr sz="6000" b="1">
                <a:solidFill>
                  <a:schemeClr val="lt1"/>
                </a:solidFill>
              </a:defRPr>
            </a:lvl5pPr>
            <a:lvl6pPr lvl="5" rtl="0">
              <a:spcBef>
                <a:spcPts val="0"/>
              </a:spcBef>
              <a:spcAft>
                <a:spcPts val="0"/>
              </a:spcAft>
              <a:buClr>
                <a:schemeClr val="lt1"/>
              </a:buClr>
              <a:buSzPts val="6000"/>
              <a:buNone/>
              <a:defRPr sz="6000" b="1">
                <a:solidFill>
                  <a:schemeClr val="lt1"/>
                </a:solidFill>
              </a:defRPr>
            </a:lvl6pPr>
            <a:lvl7pPr lvl="6" rtl="0">
              <a:spcBef>
                <a:spcPts val="0"/>
              </a:spcBef>
              <a:spcAft>
                <a:spcPts val="0"/>
              </a:spcAft>
              <a:buClr>
                <a:schemeClr val="lt1"/>
              </a:buClr>
              <a:buSzPts val="6000"/>
              <a:buNone/>
              <a:defRPr sz="6000" b="1">
                <a:solidFill>
                  <a:schemeClr val="lt1"/>
                </a:solidFill>
              </a:defRPr>
            </a:lvl7pPr>
            <a:lvl8pPr lvl="7" rtl="0">
              <a:spcBef>
                <a:spcPts val="0"/>
              </a:spcBef>
              <a:spcAft>
                <a:spcPts val="0"/>
              </a:spcAft>
              <a:buClr>
                <a:schemeClr val="lt1"/>
              </a:buClr>
              <a:buSzPts val="6000"/>
              <a:buNone/>
              <a:defRPr sz="6000" b="1">
                <a:solidFill>
                  <a:schemeClr val="lt1"/>
                </a:solidFill>
              </a:defRPr>
            </a:lvl8pPr>
            <a:lvl9pPr lvl="8" rtl="0">
              <a:spcBef>
                <a:spcPts val="0"/>
              </a:spcBef>
              <a:spcAft>
                <a:spcPts val="0"/>
              </a:spcAft>
              <a:buClr>
                <a:schemeClr val="lt1"/>
              </a:buClr>
              <a:buSzPts val="6000"/>
              <a:buNone/>
              <a:defRPr sz="6000" b="1">
                <a:solidFill>
                  <a:schemeClr val="lt1"/>
                </a:solidFill>
              </a:defRPr>
            </a:lvl9pPr>
          </a:lstStyle>
          <a:p>
            <a:endParaRPr/>
          </a:p>
        </p:txBody>
      </p:sp>
      <p:sp>
        <p:nvSpPr>
          <p:cNvPr id="166" name="Google Shape;166;p26"/>
          <p:cNvSpPr/>
          <p:nvPr/>
        </p:nvSpPr>
        <p:spPr>
          <a:xfrm rot="10800000">
            <a:off x="6919375" y="-738125"/>
            <a:ext cx="3405900" cy="3302400"/>
          </a:xfrm>
          <a:prstGeom prst="rtTriangl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 name="Google Shape;167;p26"/>
          <p:cNvSpPr/>
          <p:nvPr/>
        </p:nvSpPr>
        <p:spPr>
          <a:xfrm rot="10800000">
            <a:off x="7062250" y="-79527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CUSTOM_1_1_3">
    <p:bg>
      <p:bgPr>
        <a:solidFill>
          <a:schemeClr val="accent5"/>
        </a:solidFill>
        <a:effectLst/>
      </p:bgPr>
    </p:bg>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1383600" y="2307450"/>
            <a:ext cx="6376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00" name="Google Shape;200;p30"/>
          <p:cNvSpPr txBox="1">
            <a:spLocks noGrp="1"/>
          </p:cNvSpPr>
          <p:nvPr>
            <p:ph type="title" idx="2"/>
          </p:nvPr>
        </p:nvSpPr>
        <p:spPr>
          <a:xfrm>
            <a:off x="1120875"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1" name="Google Shape;201;p30"/>
          <p:cNvSpPr txBox="1">
            <a:spLocks noGrp="1"/>
          </p:cNvSpPr>
          <p:nvPr>
            <p:ph type="subTitle" idx="1"/>
          </p:nvPr>
        </p:nvSpPr>
        <p:spPr>
          <a:xfrm>
            <a:off x="734175"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02" name="Google Shape;202;p30"/>
          <p:cNvSpPr txBox="1">
            <a:spLocks noGrp="1"/>
          </p:cNvSpPr>
          <p:nvPr>
            <p:ph type="title" idx="3"/>
          </p:nvPr>
        </p:nvSpPr>
        <p:spPr>
          <a:xfrm>
            <a:off x="1120875" y="34779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3" name="Google Shape;203;p30"/>
          <p:cNvSpPr txBox="1">
            <a:spLocks noGrp="1"/>
          </p:cNvSpPr>
          <p:nvPr>
            <p:ph type="subTitle" idx="4"/>
          </p:nvPr>
        </p:nvSpPr>
        <p:spPr>
          <a:xfrm>
            <a:off x="734175" y="3747815"/>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04" name="Google Shape;204;p30"/>
          <p:cNvSpPr txBox="1">
            <a:spLocks noGrp="1"/>
          </p:cNvSpPr>
          <p:nvPr>
            <p:ph type="title" idx="5"/>
          </p:nvPr>
        </p:nvSpPr>
        <p:spPr>
          <a:xfrm>
            <a:off x="6063846"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5" name="Google Shape;205;p30"/>
          <p:cNvSpPr txBox="1">
            <a:spLocks noGrp="1"/>
          </p:cNvSpPr>
          <p:nvPr>
            <p:ph type="subTitle" idx="6"/>
          </p:nvPr>
        </p:nvSpPr>
        <p:spPr>
          <a:xfrm>
            <a:off x="5677150"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06" name="Google Shape;206;p30"/>
          <p:cNvSpPr txBox="1">
            <a:spLocks noGrp="1"/>
          </p:cNvSpPr>
          <p:nvPr>
            <p:ph type="title" idx="7"/>
          </p:nvPr>
        </p:nvSpPr>
        <p:spPr>
          <a:xfrm>
            <a:off x="6063846" y="347812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7" name="Google Shape;207;p30"/>
          <p:cNvSpPr txBox="1">
            <a:spLocks noGrp="1"/>
          </p:cNvSpPr>
          <p:nvPr>
            <p:ph type="subTitle" idx="8"/>
          </p:nvPr>
        </p:nvSpPr>
        <p:spPr>
          <a:xfrm>
            <a:off x="5677150" y="3746088"/>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ive columns">
  <p:cSld name="CUSTOM_29_1">
    <p:bg>
      <p:bgPr>
        <a:solidFill>
          <a:schemeClr val="dk1"/>
        </a:solidFill>
        <a:effectLst/>
      </p:bgPr>
    </p:bg>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043779" y="32046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39"/>
          <p:cNvSpPr txBox="1">
            <a:spLocks noGrp="1"/>
          </p:cNvSpPr>
          <p:nvPr>
            <p:ph type="subTitle" idx="1"/>
          </p:nvPr>
        </p:nvSpPr>
        <p:spPr>
          <a:xfrm>
            <a:off x="1059229"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5" name="Google Shape;295;p39"/>
          <p:cNvSpPr txBox="1">
            <a:spLocks noGrp="1"/>
          </p:cNvSpPr>
          <p:nvPr>
            <p:ph type="title" idx="2"/>
          </p:nvPr>
        </p:nvSpPr>
        <p:spPr>
          <a:xfrm>
            <a:off x="2342317" y="17543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6" name="Google Shape;296;p39"/>
          <p:cNvSpPr txBox="1">
            <a:spLocks noGrp="1"/>
          </p:cNvSpPr>
          <p:nvPr>
            <p:ph type="subTitle" idx="3"/>
          </p:nvPr>
        </p:nvSpPr>
        <p:spPr>
          <a:xfrm>
            <a:off x="2349967"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7" name="Google Shape;297;p39"/>
          <p:cNvSpPr txBox="1">
            <a:spLocks noGrp="1"/>
          </p:cNvSpPr>
          <p:nvPr>
            <p:ph type="title" idx="4"/>
          </p:nvPr>
        </p:nvSpPr>
        <p:spPr>
          <a:xfrm>
            <a:off x="3631360" y="32046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8" name="Google Shape;298;p39"/>
          <p:cNvSpPr txBox="1">
            <a:spLocks noGrp="1"/>
          </p:cNvSpPr>
          <p:nvPr>
            <p:ph type="subTitle" idx="5"/>
          </p:nvPr>
        </p:nvSpPr>
        <p:spPr>
          <a:xfrm>
            <a:off x="3639010"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9" name="Google Shape;299;p39"/>
          <p:cNvSpPr txBox="1">
            <a:spLocks noGrp="1"/>
          </p:cNvSpPr>
          <p:nvPr>
            <p:ph type="title" idx="6"/>
          </p:nvPr>
        </p:nvSpPr>
        <p:spPr>
          <a:xfrm>
            <a:off x="4926083" y="17543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0" name="Google Shape;300;p39"/>
          <p:cNvSpPr txBox="1">
            <a:spLocks noGrp="1"/>
          </p:cNvSpPr>
          <p:nvPr>
            <p:ph type="subTitle" idx="7"/>
          </p:nvPr>
        </p:nvSpPr>
        <p:spPr>
          <a:xfrm>
            <a:off x="4930583"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1" name="Google Shape;301;p39"/>
          <p:cNvSpPr txBox="1">
            <a:spLocks noGrp="1"/>
          </p:cNvSpPr>
          <p:nvPr>
            <p:ph type="title" idx="8"/>
          </p:nvPr>
        </p:nvSpPr>
        <p:spPr>
          <a:xfrm>
            <a:off x="6215127" y="32046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2" name="Google Shape;302;p39"/>
          <p:cNvSpPr txBox="1">
            <a:spLocks noGrp="1"/>
          </p:cNvSpPr>
          <p:nvPr>
            <p:ph type="subTitle" idx="9"/>
          </p:nvPr>
        </p:nvSpPr>
        <p:spPr>
          <a:xfrm>
            <a:off x="6219627"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3" name="Google Shape;303;p39"/>
          <p:cNvSpPr txBox="1">
            <a:spLocks noGrp="1"/>
          </p:cNvSpPr>
          <p:nvPr>
            <p:ph type="title" idx="13"/>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 id="2147483661" r:id="rId5"/>
    <p:sldLayoutId id="2147483664" r:id="rId6"/>
    <p:sldLayoutId id="2147483672" r:id="rId7"/>
    <p:sldLayoutId id="2147483676" r:id="rId8"/>
    <p:sldLayoutId id="2147483685" r:id="rId9"/>
    <p:sldLayoutId id="2147483690" r:id="rId10"/>
    <p:sldLayoutId id="2147483695" r:id="rId11"/>
    <p:sldLayoutId id="2147483702" r:id="rId12"/>
    <p:sldLayoutId id="2147483703" r:id="rId13"/>
    <p:sldLayoutId id="2147483704" r:id="rId14"/>
    <p:sldLayoutId id="214748370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fi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firewalltimes.com/social-engineering-statistic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7"/>
          <p:cNvSpPr txBox="1">
            <a:spLocks noGrp="1"/>
          </p:cNvSpPr>
          <p:nvPr>
            <p:ph type="ctrTitle" idx="4294967295"/>
          </p:nvPr>
        </p:nvSpPr>
        <p:spPr>
          <a:xfrm>
            <a:off x="3657600" y="2770188"/>
            <a:ext cx="5486400" cy="1508125"/>
          </a:xfrm>
          <a:prstGeom prst="rect">
            <a:avLst/>
          </a:prstGeom>
        </p:spPr>
        <p:txBody>
          <a:bodyPr spcFirstLastPara="1" wrap="square" lIns="91425" tIns="91425" rIns="91425" bIns="91425" anchor="ctr" anchorCtr="0">
            <a:noAutofit/>
          </a:bodyPr>
          <a:lstStyle/>
          <a:p>
            <a:r>
              <a:rPr lang="en-US" dirty="0"/>
              <a:t>Social Engineering </a:t>
            </a:r>
            <a:br>
              <a:rPr lang="en-US" dirty="0"/>
            </a:br>
            <a:r>
              <a:rPr lang="en" dirty="0"/>
              <a:t> </a:t>
            </a:r>
            <a:endParaRPr dirty="0"/>
          </a:p>
        </p:txBody>
      </p:sp>
      <p:sp>
        <p:nvSpPr>
          <p:cNvPr id="464" name="Google Shape;464;p67"/>
          <p:cNvSpPr txBox="1">
            <a:spLocks noGrp="1"/>
          </p:cNvSpPr>
          <p:nvPr>
            <p:ph type="subTitle" idx="4294967295"/>
          </p:nvPr>
        </p:nvSpPr>
        <p:spPr>
          <a:xfrm>
            <a:off x="5314950" y="4154488"/>
            <a:ext cx="3829050" cy="2476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 </a:t>
            </a:r>
            <a:endParaRPr dirty="0"/>
          </a:p>
        </p:txBody>
      </p:sp>
      <p:cxnSp>
        <p:nvCxnSpPr>
          <p:cNvPr id="465" name="Google Shape;465;p67"/>
          <p:cNvCxnSpPr/>
          <p:nvPr/>
        </p:nvCxnSpPr>
        <p:spPr>
          <a:xfrm>
            <a:off x="7402150" y="4016555"/>
            <a:ext cx="647100" cy="0"/>
          </a:xfrm>
          <a:prstGeom prst="straightConnector1">
            <a:avLst/>
          </a:prstGeom>
          <a:noFill/>
          <a:ln w="19050" cap="flat" cmpd="sng">
            <a:solidFill>
              <a:schemeClr val="lt1"/>
            </a:solidFill>
            <a:prstDash val="solid"/>
            <a:round/>
            <a:headEnd type="none" w="med" len="med"/>
            <a:tailEnd type="none" w="med" len="med"/>
          </a:ln>
        </p:spPr>
      </p:cxnSp>
      <p:pic>
        <p:nvPicPr>
          <p:cNvPr id="6" name="Picture 5">
            <a:extLst>
              <a:ext uri="{FF2B5EF4-FFF2-40B4-BE49-F238E27FC236}">
                <a16:creationId xmlns:a16="http://schemas.microsoft.com/office/drawing/2014/main" id="{0641EE66-F3A8-625B-EAA2-CB3886CB6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980" y="800100"/>
            <a:ext cx="1266148" cy="16823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6;p93"/>
          <p:cNvSpPr txBox="1">
            <a:spLocks noGrp="1"/>
          </p:cNvSpPr>
          <p:nvPr>
            <p:ph type="title"/>
          </p:nvPr>
        </p:nvSpPr>
        <p:spPr>
          <a:prstGeom prst="rect">
            <a:avLst/>
          </a:prstGeom>
        </p:spPr>
        <p:txBody>
          <a:bodyPr spcFirstLastPara="1" wrap="square" lIns="91425" tIns="91425" rIns="91425" bIns="91425" anchor="ctr" anchorCtr="0">
            <a:noAutofit/>
          </a:bodyPr>
          <a:lstStyle/>
          <a:p>
            <a:r>
              <a:rPr lang="en-US" dirty="0">
                <a:solidFill>
                  <a:srgbClr val="20232F"/>
                </a:solidFill>
                <a:latin typeface="Julius Sans One" panose="020B0604020202020204" charset="0"/>
              </a:rPr>
              <a:t>smishing</a:t>
            </a:r>
            <a:br>
              <a:rPr lang="en-US" b="1" i="0" dirty="0">
                <a:solidFill>
                  <a:srgbClr val="20232F"/>
                </a:solidFill>
                <a:effectLst/>
                <a:latin typeface="Nunito Sans" panose="020B0604020202020204" pitchFamily="2" charset="0"/>
              </a:rPr>
            </a:br>
            <a:endParaRPr dirty="0"/>
          </a:p>
        </p:txBody>
      </p:sp>
      <p:sp>
        <p:nvSpPr>
          <p:cNvPr id="3" name="Text Placeholder 2"/>
          <p:cNvSpPr>
            <a:spLocks noGrp="1"/>
          </p:cNvSpPr>
          <p:nvPr>
            <p:ph type="body" idx="1"/>
          </p:nvPr>
        </p:nvSpPr>
        <p:spPr/>
        <p:txBody>
          <a:bodyPr/>
          <a:lstStyle/>
          <a:p>
            <a:pPr marL="139700" indent="0">
              <a:buNone/>
            </a:pPr>
            <a:r>
              <a:rPr lang="en-GB" sz="1800" dirty="0">
                <a:solidFill>
                  <a:srgbClr val="FFFFFF"/>
                </a:solidFill>
                <a:latin typeface="Times New Roman" panose="02020603050405020304" pitchFamily="18" charset="0"/>
                <a:ea typeface="Montserrat"/>
                <a:cs typeface="Times New Roman" panose="02020603050405020304" pitchFamily="18" charset="0"/>
                <a:sym typeface="Montserrat"/>
              </a:rPr>
              <a:t>o text and instant messages faster than email</a:t>
            </a:r>
            <a:r>
              <a:rPr lang="en" sz="1800" dirty="0">
                <a:solidFill>
                  <a:srgbClr val="FFFFFF"/>
                </a:solidFill>
                <a:latin typeface="Times New Roman" panose="02020603050405020304" pitchFamily="18" charset="0"/>
                <a:ea typeface="Montserrat"/>
                <a:cs typeface="Times New Roman" panose="02020603050405020304" pitchFamily="18" charset="0"/>
                <a:sym typeface="Montserrat"/>
              </a:rPr>
              <a:t>ple respond </a:t>
            </a:r>
            <a:r>
              <a:rPr lang="en-GB" sz="1800" dirty="0">
                <a:solidFill>
                  <a:srgbClr val="FFFFFF"/>
                </a:solidFill>
                <a:latin typeface="Times New Roman" panose="02020603050405020304" pitchFamily="18" charset="0"/>
                <a:ea typeface="Montserrat"/>
                <a:cs typeface="Times New Roman" panose="02020603050405020304" pitchFamily="18" charset="0"/>
                <a:sym typeface="Montserrat"/>
              </a:rPr>
              <a:t>people respond to text and instant messages faster than email</a:t>
            </a:r>
            <a:r>
              <a:rPr lang="en" sz="1800" dirty="0">
                <a:solidFill>
                  <a:srgbClr val="FFFFFF"/>
                </a:solidFill>
                <a:latin typeface="Times New Roman" panose="02020603050405020304" pitchFamily="18" charset="0"/>
                <a:ea typeface="Montserrat"/>
                <a:cs typeface="Times New Roman" panose="02020603050405020304" pitchFamily="18" charset="0"/>
                <a:sym typeface="Montserrat"/>
              </a:rPr>
              <a:t>to text and instant messages faster than email</a:t>
            </a:r>
            <a:endParaRPr lang="en-US" sz="1800" dirty="0"/>
          </a:p>
        </p:txBody>
      </p:sp>
      <p:pic>
        <p:nvPicPr>
          <p:cNvPr id="2" name="Picture 1"/>
          <p:cNvPicPr>
            <a:picLocks noChangeAspect="1"/>
          </p:cNvPicPr>
          <p:nvPr/>
        </p:nvPicPr>
        <p:blipFill>
          <a:blip r:embed="rId2"/>
          <a:stretch>
            <a:fillRect/>
          </a:stretch>
        </p:blipFill>
        <p:spPr>
          <a:xfrm>
            <a:off x="0" y="214008"/>
            <a:ext cx="933855" cy="13000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961" y="1340091"/>
            <a:ext cx="5768503" cy="3115177"/>
          </a:xfrm>
          <a:prstGeom prst="rect">
            <a:avLst/>
          </a:prstGeom>
        </p:spPr>
      </p:pic>
    </p:spTree>
    <p:extLst>
      <p:ext uri="{BB962C8B-B14F-4D97-AF65-F5344CB8AC3E}">
        <p14:creationId xmlns:p14="http://schemas.microsoft.com/office/powerpoint/2010/main" val="2768359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3225" y="809897"/>
            <a:ext cx="7710900" cy="3874053"/>
          </a:xfrm>
        </p:spPr>
        <p:txBody>
          <a:bodyPr/>
          <a:lstStyle/>
          <a:p>
            <a:r>
              <a:rPr lang="en-US" sz="1800" dirty="0">
                <a:latin typeface="Didact Gothic" panose="00000500000000000000" pitchFamily="2" charset="0"/>
              </a:rPr>
              <a:t>Baiting uses a false promise to pique a victim’s greed or curiosity</a:t>
            </a:r>
            <a:endParaRPr lang="en-US" sz="1800" dirty="0"/>
          </a:p>
        </p:txBody>
      </p:sp>
      <p:sp>
        <p:nvSpPr>
          <p:cNvPr id="4" name="Google Shape;726;p93"/>
          <p:cNvSpPr txBox="1">
            <a:spLocks noGrp="1"/>
          </p:cNvSpPr>
          <p:nvPr>
            <p:ph type="title"/>
          </p:nvPr>
        </p:nvSpPr>
        <p:spPr>
          <a:xfrm>
            <a:off x="713225" y="530725"/>
            <a:ext cx="5487278" cy="218212"/>
          </a:xfrm>
          <a:prstGeom prst="rect">
            <a:avLst/>
          </a:prstGeom>
        </p:spPr>
        <p:txBody>
          <a:bodyPr spcFirstLastPara="1" wrap="square" lIns="91425" tIns="91425" rIns="91425" bIns="91425" anchor="ctr" anchorCtr="0">
            <a:noAutofit/>
          </a:bodyPr>
          <a:lstStyle/>
          <a:p>
            <a:r>
              <a:rPr lang="en-US" dirty="0">
                <a:solidFill>
                  <a:srgbClr val="20232F"/>
                </a:solidFill>
                <a:latin typeface="Julius Sans One" panose="020B0604020202020204" charset="0"/>
              </a:rPr>
              <a:t>Baiting</a:t>
            </a:r>
            <a:br>
              <a:rPr lang="en-US" b="1" i="0" dirty="0">
                <a:solidFill>
                  <a:srgbClr val="20232F"/>
                </a:solidFill>
                <a:effectLst/>
                <a:latin typeface="Nunito Sans" panose="020B0604020202020204" pitchFamily="2" charset="0"/>
              </a:rPr>
            </a:br>
            <a:endParaRPr dirty="0"/>
          </a:p>
        </p:txBody>
      </p:sp>
      <p:pic>
        <p:nvPicPr>
          <p:cNvPr id="6" name="Picture 2" descr="Social Engineering: What is Baiting?">
            <a:extLst>
              <a:ext uri="{FF2B5EF4-FFF2-40B4-BE49-F238E27FC236}">
                <a16:creationId xmlns:a16="http://schemas.microsoft.com/office/drawing/2014/main" id="{BE99FD0A-6BFC-E7C9-1453-EBBA4FEE6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088" y="1942011"/>
            <a:ext cx="3161459" cy="30168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0" y="214008"/>
            <a:ext cx="933855" cy="1300037"/>
          </a:xfrm>
          <a:prstGeom prst="rect">
            <a:avLst/>
          </a:prstGeom>
        </p:spPr>
      </p:pic>
    </p:spTree>
    <p:extLst>
      <p:ext uri="{BB962C8B-B14F-4D97-AF65-F5344CB8AC3E}">
        <p14:creationId xmlns:p14="http://schemas.microsoft.com/office/powerpoint/2010/main" val="361002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2800" dirty="0">
                <a:solidFill>
                  <a:schemeClr val="tx1"/>
                </a:solidFill>
                <a:highlight>
                  <a:schemeClr val="lt1"/>
                </a:highlight>
                <a:latin typeface="Times New Roman" panose="02020603050405020304" pitchFamily="18" charset="0"/>
                <a:ea typeface="Montserrat"/>
                <a:cs typeface="Times New Roman" panose="02020603050405020304" pitchFamily="18" charset="0"/>
                <a:sym typeface="Montserrat"/>
              </a:rPr>
              <a:t>VISHING…</a:t>
            </a:r>
            <a:endParaRPr lang="en-US" dirty="0"/>
          </a:p>
        </p:txBody>
      </p:sp>
      <p:sp>
        <p:nvSpPr>
          <p:cNvPr id="3" name="Text Placeholder 2"/>
          <p:cNvSpPr>
            <a:spLocks noGrp="1"/>
          </p:cNvSpPr>
          <p:nvPr>
            <p:ph type="body" idx="1"/>
          </p:nvPr>
        </p:nvSpPr>
        <p:spPr/>
        <p:txBody>
          <a:bodyPr/>
          <a:lstStyle/>
          <a:p>
            <a:pPr marL="139700" indent="0">
              <a:buNone/>
            </a:pPr>
            <a:endParaRPr lang="en-US" dirty="0"/>
          </a:p>
        </p:txBody>
      </p:sp>
      <p:pic>
        <p:nvPicPr>
          <p:cNvPr id="4" name="Picture 3">
            <a:extLst>
              <a:ext uri="{FF2B5EF4-FFF2-40B4-BE49-F238E27FC236}">
                <a16:creationId xmlns:a16="http://schemas.microsoft.com/office/drawing/2014/main" id="{8AF7B00D-F6CA-AC29-FA65-7CF6CA2D8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624" y="2022123"/>
            <a:ext cx="4146501" cy="3121377"/>
          </a:xfrm>
          <a:prstGeom prst="rect">
            <a:avLst/>
          </a:prstGeom>
        </p:spPr>
      </p:pic>
      <p:pic>
        <p:nvPicPr>
          <p:cNvPr id="6" name="Picture 5">
            <a:extLst>
              <a:ext uri="{FF2B5EF4-FFF2-40B4-BE49-F238E27FC236}">
                <a16:creationId xmlns:a16="http://schemas.microsoft.com/office/drawing/2014/main" id="{0641EE66-F3A8-625B-EAA2-CB3886CB64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4" y="272375"/>
            <a:ext cx="1106054" cy="1151776"/>
          </a:xfrm>
          <a:prstGeom prst="rect">
            <a:avLst/>
          </a:prstGeom>
        </p:spPr>
      </p:pic>
      <p:pic>
        <p:nvPicPr>
          <p:cNvPr id="8" name="Media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596533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000000"/>
                </a:solidFill>
                <a:latin typeface="Julius Sans One" panose="020B0604020202020204" charset="0"/>
              </a:rPr>
              <a:t>Scareware</a:t>
            </a:r>
            <a:endParaRPr lang="en-US" dirty="0"/>
          </a:p>
        </p:txBody>
      </p:sp>
      <p:sp>
        <p:nvSpPr>
          <p:cNvPr id="3" name="Text Placeholder 2"/>
          <p:cNvSpPr>
            <a:spLocks noGrp="1"/>
          </p:cNvSpPr>
          <p:nvPr>
            <p:ph type="body" idx="1"/>
          </p:nvPr>
        </p:nvSpPr>
        <p:spPr/>
        <p:txBody>
          <a:bodyPr/>
          <a:lstStyle/>
          <a:p>
            <a:pPr marL="139700" lvl="0" indent="0">
              <a:buNone/>
            </a:pPr>
            <a:r>
              <a:rPr lang="en-US" dirty="0">
                <a:solidFill>
                  <a:srgbClr val="000000"/>
                </a:solidFill>
                <a:latin typeface="Didact Gothic" panose="00000500000000000000" pitchFamily="2" charset="0"/>
              </a:rPr>
              <a:t>In Scareware social engineering techniques, victims being bombarded with false alarms and fictitious threats.</a:t>
            </a:r>
            <a:endParaRPr lang="en-US" dirty="0">
              <a:latin typeface="Didact Gothic" panose="00000500000000000000" pitchFamily="2" charset="0"/>
            </a:endParaRPr>
          </a:p>
          <a:p>
            <a:pPr marL="139700" indent="0">
              <a:buNone/>
            </a:pPr>
            <a:endParaRPr lang="en-US" dirty="0"/>
          </a:p>
        </p:txBody>
      </p:sp>
      <p:pic>
        <p:nvPicPr>
          <p:cNvPr id="4" name="Picture 3">
            <a:extLst>
              <a:ext uri="{FF2B5EF4-FFF2-40B4-BE49-F238E27FC236}">
                <a16:creationId xmlns:a16="http://schemas.microsoft.com/office/drawing/2014/main" id="{8AF7B00D-F6CA-AC29-FA65-7CF6CA2D8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624" y="2022123"/>
            <a:ext cx="4146501" cy="3121377"/>
          </a:xfrm>
          <a:prstGeom prst="rect">
            <a:avLst/>
          </a:prstGeom>
        </p:spPr>
      </p:pic>
      <p:pic>
        <p:nvPicPr>
          <p:cNvPr id="6" name="Picture 5">
            <a:extLst>
              <a:ext uri="{FF2B5EF4-FFF2-40B4-BE49-F238E27FC236}">
                <a16:creationId xmlns:a16="http://schemas.microsoft.com/office/drawing/2014/main" id="{0641EE66-F3A8-625B-EAA2-CB3886CB6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4" y="272375"/>
            <a:ext cx="1106054" cy="1151776"/>
          </a:xfrm>
          <a:prstGeom prst="rect">
            <a:avLst/>
          </a:prstGeom>
        </p:spPr>
      </p:pic>
    </p:spTree>
    <p:extLst>
      <p:ext uri="{BB962C8B-B14F-4D97-AF65-F5344CB8AC3E}">
        <p14:creationId xmlns:p14="http://schemas.microsoft.com/office/powerpoint/2010/main" val="66024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139700" lvl="0" indent="0">
              <a:buNone/>
            </a:pPr>
            <a:r>
              <a:rPr lang="en-US" dirty="0">
                <a:solidFill>
                  <a:srgbClr val="000000"/>
                </a:solidFill>
                <a:latin typeface="Didact Gothic" panose="00000500000000000000" pitchFamily="2" charset="0"/>
              </a:rPr>
              <a:t>The perpetrator pretends to be romantically or sexually interested in the victim and lures them into an online relationship.</a:t>
            </a:r>
            <a:endParaRPr lang="en-US" dirty="0">
              <a:latin typeface="Didact Gothic" panose="00000500000000000000" pitchFamily="2" charset="0"/>
            </a:endParaRPr>
          </a:p>
          <a:p>
            <a:pPr marL="139700" indent="0">
              <a:buNone/>
            </a:pPr>
            <a:endParaRPr lang="en-US" dirty="0"/>
          </a:p>
        </p:txBody>
      </p:sp>
      <p:sp>
        <p:nvSpPr>
          <p:cNvPr id="6" name="Google Shape;730;p93"/>
          <p:cNvSpPr txBox="1">
            <a:spLocks noGrp="1"/>
          </p:cNvSpPr>
          <p:nvPr>
            <p:ph type="title"/>
          </p:nvPr>
        </p:nvSpPr>
        <p:spPr>
          <a:xfrm>
            <a:off x="713225" y="530724"/>
            <a:ext cx="7710900" cy="893425"/>
          </a:xfrm>
          <a:prstGeom prst="rect">
            <a:avLst/>
          </a:prstGeom>
        </p:spPr>
        <p:txBody>
          <a:bodyPr spcFirstLastPara="1" wrap="square" lIns="91425" tIns="91425" rIns="91425" bIns="91425" anchor="ctr" anchorCtr="0">
            <a:noAutofit/>
          </a:bodyPr>
          <a:lstStyle/>
          <a:p>
            <a:r>
              <a:rPr lang="en-US" b="1" i="0" dirty="0">
                <a:solidFill>
                  <a:srgbClr val="20232F"/>
                </a:solidFill>
                <a:effectLst/>
                <a:latin typeface="Julius Sans One" panose="020B0604020202020204" charset="0"/>
              </a:rPr>
              <a:t>Honey Trap</a:t>
            </a:r>
            <a:br>
              <a:rPr lang="en-US" b="1" i="0" dirty="0">
                <a:solidFill>
                  <a:srgbClr val="20232F"/>
                </a:solidFill>
                <a:effectLst/>
                <a:latin typeface="Julius Sans One" panose="020B0604020202020204" charset="0"/>
              </a:rPr>
            </a:br>
            <a:endParaRPr lang="en-US" dirty="0">
              <a:latin typeface="Julius Sans One" panose="020B0604020202020204" charset="0"/>
            </a:endParaRPr>
          </a:p>
        </p:txBody>
      </p:sp>
      <p:pic>
        <p:nvPicPr>
          <p:cNvPr id="7" name="Picture 6">
            <a:extLst>
              <a:ext uri="{FF2B5EF4-FFF2-40B4-BE49-F238E27FC236}">
                <a16:creationId xmlns:a16="http://schemas.microsoft.com/office/drawing/2014/main" id="{D90CDA88-983C-D5DB-A322-33FA130B1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285" y="2438099"/>
            <a:ext cx="4579790" cy="2391752"/>
          </a:xfrm>
          <a:prstGeom prst="rect">
            <a:avLst/>
          </a:prstGeom>
        </p:spPr>
      </p:pic>
      <p:pic>
        <p:nvPicPr>
          <p:cNvPr id="2" name="Picture 1"/>
          <p:cNvPicPr>
            <a:picLocks noChangeAspect="1"/>
          </p:cNvPicPr>
          <p:nvPr/>
        </p:nvPicPr>
        <p:blipFill>
          <a:blip r:embed="rId3"/>
          <a:stretch>
            <a:fillRect/>
          </a:stretch>
        </p:blipFill>
        <p:spPr>
          <a:xfrm>
            <a:off x="106643" y="179010"/>
            <a:ext cx="853514" cy="1371719"/>
          </a:xfrm>
          <a:prstGeom prst="rect">
            <a:avLst/>
          </a:prstGeom>
        </p:spPr>
      </p:pic>
    </p:spTree>
    <p:extLst>
      <p:ext uri="{BB962C8B-B14F-4D97-AF65-F5344CB8AC3E}">
        <p14:creationId xmlns:p14="http://schemas.microsoft.com/office/powerpoint/2010/main" val="1994293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4567" y="1217672"/>
            <a:ext cx="7710900" cy="3259800"/>
          </a:xfrm>
        </p:spPr>
        <p:txBody>
          <a:bodyPr/>
          <a:lstStyle/>
          <a:p>
            <a:pPr marL="139700" lvl="0" indent="0">
              <a:buNone/>
            </a:pPr>
            <a:r>
              <a:rPr lang="en-US" dirty="0">
                <a:latin typeface="Didact Gothic" panose="00000500000000000000" pitchFamily="2" charset="0"/>
              </a:rPr>
              <a:t>Deep fakes are synthetic media that have been digitally manipulated to replace one person's likeness convincingly with that of another</a:t>
            </a:r>
            <a:endParaRPr lang="en-US" dirty="0"/>
          </a:p>
        </p:txBody>
      </p:sp>
      <p:sp>
        <p:nvSpPr>
          <p:cNvPr id="6" name="Google Shape;730;p93"/>
          <p:cNvSpPr txBox="1">
            <a:spLocks noGrp="1"/>
          </p:cNvSpPr>
          <p:nvPr>
            <p:ph type="title"/>
          </p:nvPr>
        </p:nvSpPr>
        <p:spPr>
          <a:xfrm>
            <a:off x="713225" y="678426"/>
            <a:ext cx="7710900" cy="745723"/>
          </a:xfrm>
          <a:prstGeom prst="rect">
            <a:avLst/>
          </a:prstGeom>
        </p:spPr>
        <p:txBody>
          <a:bodyPr spcFirstLastPara="1" wrap="square" lIns="91425" tIns="91425" rIns="91425" bIns="91425" anchor="ctr" anchorCtr="0">
            <a:noAutofit/>
          </a:bodyPr>
          <a:lstStyle/>
          <a:p>
            <a:r>
              <a:rPr lang="en-US" dirty="0">
                <a:solidFill>
                  <a:srgbClr val="424242"/>
                </a:solidFill>
                <a:latin typeface="Julius Sans One" panose="020B0604020202020204" charset="0"/>
              </a:rPr>
              <a:t>Deep Fakes</a:t>
            </a:r>
            <a:br>
              <a:rPr lang="en-US" b="1" i="0" dirty="0">
                <a:solidFill>
                  <a:srgbClr val="20232F"/>
                </a:solidFill>
                <a:effectLst/>
                <a:latin typeface="Julius Sans One" panose="020B0604020202020204" charset="0"/>
              </a:rPr>
            </a:br>
            <a:endParaRPr lang="en-US" dirty="0">
              <a:latin typeface="Julius Sans One" panose="020B060402020202020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961" y="2035277"/>
            <a:ext cx="5742039" cy="2772697"/>
          </a:xfrm>
          <a:prstGeom prst="rect">
            <a:avLst/>
          </a:prstGeom>
        </p:spPr>
      </p:pic>
      <p:pic>
        <p:nvPicPr>
          <p:cNvPr id="2" name="Picture 1"/>
          <p:cNvPicPr>
            <a:picLocks noChangeAspect="1"/>
          </p:cNvPicPr>
          <p:nvPr/>
        </p:nvPicPr>
        <p:blipFill>
          <a:blip r:embed="rId3"/>
          <a:stretch>
            <a:fillRect/>
          </a:stretch>
        </p:blipFill>
        <p:spPr>
          <a:xfrm>
            <a:off x="0" y="356772"/>
            <a:ext cx="829128" cy="1060796"/>
          </a:xfrm>
          <a:prstGeom prst="rect">
            <a:avLst/>
          </a:prstGeom>
        </p:spPr>
      </p:pic>
    </p:spTree>
    <p:extLst>
      <p:ext uri="{BB962C8B-B14F-4D97-AF65-F5344CB8AC3E}">
        <p14:creationId xmlns:p14="http://schemas.microsoft.com/office/powerpoint/2010/main" val="2316871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4567" y="1217672"/>
            <a:ext cx="7710900" cy="3259800"/>
          </a:xfrm>
        </p:spPr>
        <p:txBody>
          <a:bodyPr/>
          <a:lstStyle/>
          <a:p>
            <a:pPr marL="139700" lvl="0" indent="0">
              <a:buNone/>
            </a:pPr>
            <a:endParaRPr lang="en-US" dirty="0"/>
          </a:p>
        </p:txBody>
      </p:sp>
      <p:sp>
        <p:nvSpPr>
          <p:cNvPr id="6" name="Google Shape;730;p93"/>
          <p:cNvSpPr txBox="1">
            <a:spLocks noGrp="1"/>
          </p:cNvSpPr>
          <p:nvPr>
            <p:ph type="title"/>
          </p:nvPr>
        </p:nvSpPr>
        <p:spPr>
          <a:xfrm>
            <a:off x="713225" y="678426"/>
            <a:ext cx="7710900" cy="745723"/>
          </a:xfrm>
          <a:prstGeom prst="rect">
            <a:avLst/>
          </a:prstGeom>
        </p:spPr>
        <p:txBody>
          <a:bodyPr spcFirstLastPara="1" wrap="square" lIns="91425" tIns="91425" rIns="91425" bIns="91425" anchor="ctr" anchorCtr="0">
            <a:noAutofit/>
          </a:bodyPr>
          <a:lstStyle/>
          <a:p>
            <a:r>
              <a:rPr lang="en-US" dirty="0">
                <a:solidFill>
                  <a:srgbClr val="424242"/>
                </a:solidFill>
                <a:latin typeface="Julius Sans One" panose="020B0604020202020204" charset="0"/>
              </a:rPr>
              <a:t>Deep Fakes</a:t>
            </a:r>
            <a:br>
              <a:rPr lang="en-US" b="1" i="0" dirty="0">
                <a:solidFill>
                  <a:srgbClr val="20232F"/>
                </a:solidFill>
                <a:effectLst/>
                <a:latin typeface="Julius Sans One" panose="020B0604020202020204" charset="0"/>
              </a:rPr>
            </a:br>
            <a:endParaRPr lang="en-US" dirty="0">
              <a:latin typeface="Julius Sans One" panose="020B0604020202020204" charset="0"/>
            </a:endParaRPr>
          </a:p>
        </p:txBody>
      </p:sp>
      <p:pic>
        <p:nvPicPr>
          <p:cNvPr id="7" name="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4567" y="1217673"/>
            <a:ext cx="7526939" cy="3259799"/>
          </a:xfrm>
          <a:prstGeom prst="rect">
            <a:avLst/>
          </a:prstGeom>
        </p:spPr>
      </p:pic>
    </p:spTree>
    <p:extLst>
      <p:ext uri="{BB962C8B-B14F-4D97-AF65-F5344CB8AC3E}">
        <p14:creationId xmlns:p14="http://schemas.microsoft.com/office/powerpoint/2010/main" val="22769176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p:nvPr>
        </p:nvSpPr>
        <p:spPr>
          <a:xfrm flipH="1">
            <a:off x="1917340" y="2736089"/>
            <a:ext cx="5501100" cy="1002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Mitigations</a:t>
            </a:r>
            <a:endParaRPr dirty="0"/>
          </a:p>
        </p:txBody>
      </p:sp>
      <p:sp>
        <p:nvSpPr>
          <p:cNvPr id="654" name="Google Shape;654;p85"/>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656" name="Google Shape;656;p85"/>
          <p:cNvCxnSpPr/>
          <p:nvPr/>
        </p:nvCxnSpPr>
        <p:spPr>
          <a:xfrm>
            <a:off x="4241076" y="4080875"/>
            <a:ext cx="647100" cy="0"/>
          </a:xfrm>
          <a:prstGeom prst="straightConnector1">
            <a:avLst/>
          </a:prstGeom>
          <a:noFill/>
          <a:ln w="19050" cap="flat" cmpd="sng">
            <a:solidFill>
              <a:schemeClr val="lt1"/>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345916" y="542819"/>
            <a:ext cx="725487" cy="1066892"/>
          </a:xfrm>
          <a:prstGeom prst="rect">
            <a:avLst/>
          </a:prstGeom>
        </p:spPr>
      </p:pic>
    </p:spTree>
    <p:extLst>
      <p:ext uri="{BB962C8B-B14F-4D97-AF65-F5344CB8AC3E}">
        <p14:creationId xmlns:p14="http://schemas.microsoft.com/office/powerpoint/2010/main" val="4105916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2"/>
          <p:cNvSpPr txBox="1">
            <a:spLocks noGrp="1"/>
          </p:cNvSpPr>
          <p:nvPr>
            <p:ph type="title"/>
          </p:nvPr>
        </p:nvSpPr>
        <p:spPr>
          <a:xfrm>
            <a:off x="1383600" y="2280601"/>
            <a:ext cx="63768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Mitigations</a:t>
            </a:r>
            <a:endParaRPr b="1" dirty="0"/>
          </a:p>
        </p:txBody>
      </p:sp>
      <p:sp>
        <p:nvSpPr>
          <p:cNvPr id="707" name="Google Shape;707;p92"/>
          <p:cNvSpPr txBox="1">
            <a:spLocks noGrp="1"/>
          </p:cNvSpPr>
          <p:nvPr>
            <p:ph type="subTitle" idx="1"/>
          </p:nvPr>
        </p:nvSpPr>
        <p:spPr>
          <a:xfrm>
            <a:off x="689149" y="1649007"/>
            <a:ext cx="3581516" cy="481818"/>
          </a:xfrm>
          <a:prstGeom prst="rect">
            <a:avLst/>
          </a:prstGeom>
        </p:spPr>
        <p:txBody>
          <a:bodyPr spcFirstLastPara="1" wrap="square" lIns="91425" tIns="91425" rIns="91425" bIns="91425" anchor="t" anchorCtr="0">
            <a:noAutofit/>
          </a:bodyPr>
          <a:lstStyle/>
          <a:p>
            <a:pPr marL="0" lvl="0" indent="0"/>
            <a:r>
              <a:rPr lang="en-GB" dirty="0"/>
              <a:t>1 Educate the weakness, reward the positive</a:t>
            </a:r>
            <a:endParaRPr dirty="0"/>
          </a:p>
        </p:txBody>
      </p:sp>
      <p:sp>
        <p:nvSpPr>
          <p:cNvPr id="714" name="Google Shape;714;p92"/>
          <p:cNvSpPr/>
          <p:nvPr/>
        </p:nvSpPr>
        <p:spPr>
          <a:xfrm rot="10800000">
            <a:off x="1682775" y="545312"/>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2"/>
          <p:cNvSpPr/>
          <p:nvPr/>
        </p:nvSpPr>
        <p:spPr>
          <a:xfrm rot="10800000">
            <a:off x="6625746" y="545312"/>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8" name="Google Shape;718;p92"/>
          <p:cNvCxnSpPr/>
          <p:nvPr/>
        </p:nvCxnSpPr>
        <p:spPr>
          <a:xfrm>
            <a:off x="-22525" y="25649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719" name="Google Shape;719;p92"/>
          <p:cNvCxnSpPr/>
          <p:nvPr/>
        </p:nvCxnSpPr>
        <p:spPr>
          <a:xfrm>
            <a:off x="6285300" y="25717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720" name="Google Shape;720;p92"/>
          <p:cNvCxnSpPr/>
          <p:nvPr/>
        </p:nvCxnSpPr>
        <p:spPr>
          <a:xfrm>
            <a:off x="4572000" y="3179625"/>
            <a:ext cx="0" cy="930900"/>
          </a:xfrm>
          <a:prstGeom prst="straightConnector1">
            <a:avLst/>
          </a:prstGeom>
          <a:noFill/>
          <a:ln w="19050" cap="flat" cmpd="sng">
            <a:solidFill>
              <a:schemeClr val="dk1"/>
            </a:solidFill>
            <a:prstDash val="solid"/>
            <a:round/>
            <a:headEnd type="none" w="med" len="med"/>
            <a:tailEnd type="none" w="med" len="med"/>
          </a:ln>
        </p:spPr>
      </p:cxnSp>
      <p:cxnSp>
        <p:nvCxnSpPr>
          <p:cNvPr id="721" name="Google Shape;721;p92"/>
          <p:cNvCxnSpPr/>
          <p:nvPr/>
        </p:nvCxnSpPr>
        <p:spPr>
          <a:xfrm>
            <a:off x="4572000" y="1276600"/>
            <a:ext cx="0" cy="930900"/>
          </a:xfrm>
          <a:prstGeom prst="straightConnector1">
            <a:avLst/>
          </a:prstGeom>
          <a:noFill/>
          <a:ln w="19050" cap="flat" cmpd="sng">
            <a:solidFill>
              <a:schemeClr val="dk1"/>
            </a:solidFill>
            <a:prstDash val="solid"/>
            <a:round/>
            <a:headEnd type="none" w="med" len="med"/>
            <a:tailEnd type="none" w="med" len="med"/>
          </a:ln>
        </p:spPr>
      </p:cxnSp>
      <p:sp>
        <p:nvSpPr>
          <p:cNvPr id="2" name="Google Shape;713;p92">
            <a:extLst>
              <a:ext uri="{FF2B5EF4-FFF2-40B4-BE49-F238E27FC236}">
                <a16:creationId xmlns:a16="http://schemas.microsoft.com/office/drawing/2014/main" id="{7E6652F5-95D1-601B-07CA-318244146102}"/>
              </a:ext>
            </a:extLst>
          </p:cNvPr>
          <p:cNvSpPr txBox="1">
            <a:spLocks/>
          </p:cNvSpPr>
          <p:nvPr/>
        </p:nvSpPr>
        <p:spPr>
          <a:xfrm>
            <a:off x="5278583" y="3114750"/>
            <a:ext cx="3228898" cy="80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GB" dirty="0"/>
              <a:t> 4 Realistic Testing ....from the top down</a:t>
            </a:r>
            <a:endParaRPr lang="en-US" dirty="0"/>
          </a:p>
          <a:p>
            <a:pPr marL="0" indent="0"/>
            <a:endParaRPr lang="en-US" dirty="0"/>
          </a:p>
        </p:txBody>
      </p:sp>
      <p:sp>
        <p:nvSpPr>
          <p:cNvPr id="14" name="Google Shape;713;p92">
            <a:extLst>
              <a:ext uri="{FF2B5EF4-FFF2-40B4-BE49-F238E27FC236}">
                <a16:creationId xmlns:a16="http://schemas.microsoft.com/office/drawing/2014/main" id="{7E6652F5-95D1-601B-07CA-318244146102}"/>
              </a:ext>
            </a:extLst>
          </p:cNvPr>
          <p:cNvSpPr txBox="1">
            <a:spLocks/>
          </p:cNvSpPr>
          <p:nvPr/>
        </p:nvSpPr>
        <p:spPr>
          <a:xfrm>
            <a:off x="5174672" y="1636151"/>
            <a:ext cx="3740727" cy="80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GB" dirty="0"/>
              <a:t>2 use technology to safeguard not as the </a:t>
            </a:r>
            <a:r>
              <a:rPr lang="en-GB" dirty="0" err="1"/>
              <a:t>savior</a:t>
            </a:r>
            <a:r>
              <a:rPr lang="en-GB" dirty="0"/>
              <a:t> </a:t>
            </a:r>
            <a:endParaRPr lang="en-US" dirty="0"/>
          </a:p>
          <a:p>
            <a:pPr marL="0" indent="0"/>
            <a:endParaRPr lang="en-US" dirty="0"/>
          </a:p>
        </p:txBody>
      </p:sp>
      <p:sp>
        <p:nvSpPr>
          <p:cNvPr id="16" name="Google Shape;713;p92">
            <a:extLst>
              <a:ext uri="{FF2B5EF4-FFF2-40B4-BE49-F238E27FC236}">
                <a16:creationId xmlns:a16="http://schemas.microsoft.com/office/drawing/2014/main" id="{7E6652F5-95D1-601B-07CA-318244146102}"/>
              </a:ext>
            </a:extLst>
          </p:cNvPr>
          <p:cNvSpPr txBox="1">
            <a:spLocks/>
          </p:cNvSpPr>
          <p:nvPr/>
        </p:nvSpPr>
        <p:spPr>
          <a:xfrm>
            <a:off x="822163" y="3114750"/>
            <a:ext cx="3315488" cy="417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US" dirty="0"/>
              <a:t>3 Actionable policies</a:t>
            </a:r>
          </a:p>
        </p:txBody>
      </p:sp>
      <p:sp>
        <p:nvSpPr>
          <p:cNvPr id="17" name="Google Shape;714;p92"/>
          <p:cNvSpPr/>
          <p:nvPr/>
        </p:nvSpPr>
        <p:spPr>
          <a:xfrm rot="10800000">
            <a:off x="1523448" y="2775275"/>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6;p92"/>
          <p:cNvSpPr/>
          <p:nvPr/>
        </p:nvSpPr>
        <p:spPr>
          <a:xfrm rot="10800000">
            <a:off x="6798928" y="2700050"/>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19">
            <a:extLst>
              <a:ext uri="{FF2B5EF4-FFF2-40B4-BE49-F238E27FC236}">
                <a16:creationId xmlns:a16="http://schemas.microsoft.com/office/drawing/2014/main" id="{0641EE66-F3A8-625B-EAA2-CB3886CB6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222" y="440911"/>
            <a:ext cx="1274450" cy="1266596"/>
          </a:xfrm>
          <a:prstGeom prst="rect">
            <a:avLst/>
          </a:prstGeom>
        </p:spPr>
      </p:pic>
    </p:spTree>
    <p:extLst>
      <p:ext uri="{BB962C8B-B14F-4D97-AF65-F5344CB8AC3E}">
        <p14:creationId xmlns:p14="http://schemas.microsoft.com/office/powerpoint/2010/main" val="407415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a:t>
            </a:r>
            <a:endParaRPr lang="en-US" dirty="0"/>
          </a:p>
        </p:txBody>
      </p:sp>
      <p:sp>
        <p:nvSpPr>
          <p:cNvPr id="3" name="Subtitle 2"/>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0641EE66-F3A8-625B-EAA2-CB3886CB6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823" y="70012"/>
            <a:ext cx="1409196" cy="1483025"/>
          </a:xfrm>
          <a:prstGeom prst="rect">
            <a:avLst/>
          </a:prstGeom>
        </p:spPr>
      </p:pic>
    </p:spTree>
    <p:extLst>
      <p:ext uri="{BB962C8B-B14F-4D97-AF65-F5344CB8AC3E}">
        <p14:creationId xmlns:p14="http://schemas.microsoft.com/office/powerpoint/2010/main" val="1286789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rPr>
              <a:t>Table of contents</a:t>
            </a:r>
            <a:endParaRPr b="1" dirty="0">
              <a:solidFill>
                <a:schemeClr val="lt1"/>
              </a:solidFill>
            </a:endParaRPr>
          </a:p>
        </p:txBody>
      </p:sp>
      <p:sp>
        <p:nvSpPr>
          <p:cNvPr id="486" name="Google Shape;486;p70"/>
          <p:cNvSpPr txBox="1">
            <a:spLocks noGrp="1"/>
          </p:cNvSpPr>
          <p:nvPr>
            <p:ph type="title" idx="5"/>
          </p:nvPr>
        </p:nvSpPr>
        <p:spPr>
          <a:xfrm>
            <a:off x="5252437" y="1072566"/>
            <a:ext cx="3760531"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W</a:t>
            </a:r>
            <a:r>
              <a:rPr lang="en" dirty="0"/>
              <a:t>hat is social engineering</a:t>
            </a:r>
            <a:endParaRPr dirty="0">
              <a:solidFill>
                <a:schemeClr val="dk1"/>
              </a:solidFill>
            </a:endParaRPr>
          </a:p>
        </p:txBody>
      </p:sp>
      <p:sp>
        <p:nvSpPr>
          <p:cNvPr id="487" name="Google Shape;487;p70"/>
          <p:cNvSpPr txBox="1">
            <a:spLocks noGrp="1"/>
          </p:cNvSpPr>
          <p:nvPr>
            <p:ph type="title"/>
          </p:nvPr>
        </p:nvSpPr>
        <p:spPr>
          <a:xfrm>
            <a:off x="5252437" y="1964472"/>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Why Social Engineering</a:t>
            </a:r>
            <a:endParaRPr dirty="0">
              <a:solidFill>
                <a:schemeClr val="dk1"/>
              </a:solidFill>
            </a:endParaRPr>
          </a:p>
        </p:txBody>
      </p:sp>
      <p:sp>
        <p:nvSpPr>
          <p:cNvPr id="489" name="Google Shape;489;p70"/>
          <p:cNvSpPr txBox="1">
            <a:spLocks noGrp="1"/>
          </p:cNvSpPr>
          <p:nvPr>
            <p:ph type="title" idx="2"/>
          </p:nvPr>
        </p:nvSpPr>
        <p:spPr>
          <a:xfrm>
            <a:off x="4535157" y="110476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490" name="Google Shape;490;p70"/>
          <p:cNvSpPr txBox="1">
            <a:spLocks noGrp="1"/>
          </p:cNvSpPr>
          <p:nvPr>
            <p:ph type="title" idx="3"/>
          </p:nvPr>
        </p:nvSpPr>
        <p:spPr>
          <a:xfrm>
            <a:off x="4567837" y="1992589"/>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491" name="Google Shape;491;p70"/>
          <p:cNvSpPr txBox="1">
            <a:spLocks noGrp="1"/>
          </p:cNvSpPr>
          <p:nvPr>
            <p:ph type="title" idx="6"/>
          </p:nvPr>
        </p:nvSpPr>
        <p:spPr>
          <a:xfrm>
            <a:off x="5252437" y="2851237"/>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 Types of SE</a:t>
            </a:r>
            <a:endParaRPr dirty="0">
              <a:solidFill>
                <a:schemeClr val="dk1"/>
              </a:solidFill>
            </a:endParaRPr>
          </a:p>
        </p:txBody>
      </p:sp>
      <p:sp>
        <p:nvSpPr>
          <p:cNvPr id="495" name="Google Shape;495;p70"/>
          <p:cNvSpPr txBox="1">
            <a:spLocks noGrp="1"/>
          </p:cNvSpPr>
          <p:nvPr>
            <p:ph type="title" idx="7"/>
          </p:nvPr>
        </p:nvSpPr>
        <p:spPr>
          <a:xfrm>
            <a:off x="4567837" y="285637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496" name="Google Shape;496;p70"/>
          <p:cNvSpPr txBox="1">
            <a:spLocks noGrp="1"/>
          </p:cNvSpPr>
          <p:nvPr>
            <p:ph type="title" idx="8"/>
          </p:nvPr>
        </p:nvSpPr>
        <p:spPr>
          <a:xfrm>
            <a:off x="4535157" y="3489323"/>
            <a:ext cx="684600" cy="52124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497" name="Google Shape;497;p70"/>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grpSp>
        <p:nvGrpSpPr>
          <p:cNvPr id="14" name="Google Shape;1551;p126"/>
          <p:cNvGrpSpPr/>
          <p:nvPr/>
        </p:nvGrpSpPr>
        <p:grpSpPr>
          <a:xfrm>
            <a:off x="4848245" y="3014949"/>
            <a:ext cx="346056" cy="345674"/>
            <a:chOff x="3752358" y="3817349"/>
            <a:chExt cx="346056" cy="345674"/>
          </a:xfrm>
        </p:grpSpPr>
        <p:sp>
          <p:nvSpPr>
            <p:cNvPr id="15" name="Google Shape;1552;p12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 name="Google Shape;1553;p12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1554;p12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1555;p12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0" name="Google Shape;493;p70"/>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Mitigation</a:t>
            </a:r>
            <a:endParaRPr dirty="0">
              <a:solidFill>
                <a:schemeClr val="dk1"/>
              </a:solidFill>
            </a:endParaRPr>
          </a:p>
        </p:txBody>
      </p:sp>
      <p:sp>
        <p:nvSpPr>
          <p:cNvPr id="31" name="Google Shape;493;p70"/>
          <p:cNvSpPr txBox="1">
            <a:spLocks/>
          </p:cNvSpPr>
          <p:nvPr/>
        </p:nvSpPr>
        <p:spPr>
          <a:xfrm>
            <a:off x="5219757" y="3756975"/>
            <a:ext cx="3193800" cy="32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Julius Sans One"/>
              <a:buNone/>
              <a:defRPr sz="18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endParaRPr lang="en-US" dirty="0"/>
          </a:p>
          <a:p>
            <a:endParaRPr lang="en-GB" dirty="0"/>
          </a:p>
          <a:p>
            <a:endParaRPr lang="en-GB" dirty="0"/>
          </a:p>
        </p:txBody>
      </p:sp>
      <p:sp>
        <p:nvSpPr>
          <p:cNvPr id="20" name="Google Shape;493;p70"/>
          <p:cNvSpPr txBox="1">
            <a:spLocks/>
          </p:cNvSpPr>
          <p:nvPr/>
        </p:nvSpPr>
        <p:spPr>
          <a:xfrm>
            <a:off x="4848245" y="4242713"/>
            <a:ext cx="2282129" cy="32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Julius Sans One"/>
              <a:buNone/>
              <a:defRPr sz="18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GB" dirty="0"/>
              <a:t>05            Demo</a:t>
            </a:r>
            <a:endParaRPr lang="en-US" dirty="0"/>
          </a:p>
        </p:txBody>
      </p:sp>
      <p:pic>
        <p:nvPicPr>
          <p:cNvPr id="2" name="Picture 1"/>
          <p:cNvPicPr>
            <a:picLocks noChangeAspect="1"/>
          </p:cNvPicPr>
          <p:nvPr/>
        </p:nvPicPr>
        <p:blipFill>
          <a:blip r:embed="rId3"/>
          <a:stretch>
            <a:fillRect/>
          </a:stretch>
        </p:blipFill>
        <p:spPr>
          <a:xfrm>
            <a:off x="860020" y="415697"/>
            <a:ext cx="1213209" cy="14082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p:tgtEl>
                                          <p:spTgt spid="14"/>
                                        </p:tgtEl>
                                        <p:attrNameLst>
                                          <p:attrName>ppt_w</p:attrName>
                                        </p:attrNameLst>
                                      </p:cBhvr>
                                      <p:tavLst>
                                        <p:tav tm="0">
                                          <p:val>
                                            <p:strVal val="0"/>
                                          </p:val>
                                        </p:tav>
                                        <p:tav tm="100000">
                                          <p:val>
                                            <p:strVal val="#ppt_w"/>
                                          </p:val>
                                        </p:tav>
                                      </p:tavLst>
                                    </p:anim>
                                    <p:anim calcmode="lin" valueType="num">
                                      <p:cBhvr additive="base">
                                        <p:cTn id="8" dur="1000"/>
                                        <p:tgtEl>
                                          <p:spTgt spid="1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40"/>
        <p:cNvGrpSpPr/>
        <p:nvPr/>
      </p:nvGrpSpPr>
      <p:grpSpPr>
        <a:xfrm>
          <a:off x="0" y="0"/>
          <a:ext cx="0" cy="0"/>
          <a:chOff x="0" y="0"/>
          <a:chExt cx="0" cy="0"/>
        </a:xfrm>
      </p:grpSpPr>
      <p:sp>
        <p:nvSpPr>
          <p:cNvPr id="1541" name="Google Shape;1541;p126"/>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543" name="Google Shape;1543;p126"/>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dirty="0">
              <a:solidFill>
                <a:schemeClr val="accent5"/>
              </a:solidFill>
            </a:endParaRPr>
          </a:p>
          <a:p>
            <a:pPr marL="0" lvl="0" indent="0" algn="ctr" rtl="0">
              <a:spcBef>
                <a:spcPts val="1600"/>
              </a:spcBef>
              <a:spcAft>
                <a:spcPts val="1600"/>
              </a:spcAft>
              <a:buNone/>
            </a:pPr>
            <a:endParaRPr dirty="0">
              <a:solidFill>
                <a:schemeClr val="accent5"/>
              </a:solidFill>
            </a:endParaRPr>
          </a:p>
        </p:txBody>
      </p:sp>
      <p:sp>
        <p:nvSpPr>
          <p:cNvPr id="6" name="Rectangle 5">
            <a:extLst>
              <a:ext uri="{FF2B5EF4-FFF2-40B4-BE49-F238E27FC236}">
                <a16:creationId xmlns:a16="http://schemas.microsoft.com/office/drawing/2014/main" id="{CD6F74CB-4A37-FD7B-8A49-92619E687C73}"/>
              </a:ext>
            </a:extLst>
          </p:cNvPr>
          <p:cNvSpPr/>
          <p:nvPr/>
        </p:nvSpPr>
        <p:spPr>
          <a:xfrm>
            <a:off x="2470355" y="3473245"/>
            <a:ext cx="4218039" cy="345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End!!!</a:t>
            </a:r>
            <a:endParaRPr lang="en-US" dirty="0"/>
          </a:p>
        </p:txBody>
      </p:sp>
      <p:pic>
        <p:nvPicPr>
          <p:cNvPr id="7" name="Picture 6">
            <a:extLst>
              <a:ext uri="{FF2B5EF4-FFF2-40B4-BE49-F238E27FC236}">
                <a16:creationId xmlns:a16="http://schemas.microsoft.com/office/drawing/2014/main" id="{0641EE66-F3A8-625B-EAA2-CB3886CB6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776" y="1843125"/>
            <a:ext cx="1409196" cy="1483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41"/>
                                        </p:tgtEl>
                                        <p:attrNameLst>
                                          <p:attrName>style.visibility</p:attrName>
                                        </p:attrNameLst>
                                      </p:cBhvr>
                                      <p:to>
                                        <p:strVal val="visible"/>
                                      </p:to>
                                    </p:set>
                                    <p:animEffect transition="in" filter="fade">
                                      <p:cBhvr>
                                        <p:cTn id="7" dur="1000"/>
                                        <p:tgtEl>
                                          <p:spTgt spid="1541"/>
                                        </p:tgtEl>
                                      </p:cBhvr>
                                    </p:animEffect>
                                  </p:childTnLst>
                                </p:cTn>
                              </p:par>
                              <p:par>
                                <p:cTn id="8" presetID="10" presetClass="entr" presetSubtype="0" fill="hold" nodeType="withEffect">
                                  <p:stCondLst>
                                    <p:cond delay="0"/>
                                  </p:stCondLst>
                                  <p:childTnLst>
                                    <p:set>
                                      <p:cBhvr>
                                        <p:cTn id="9" dur="1" fill="hold">
                                          <p:stCondLst>
                                            <p:cond delay="0"/>
                                          </p:stCondLst>
                                        </p:cTn>
                                        <p:tgtEl>
                                          <p:spTgt spid="1543"/>
                                        </p:tgtEl>
                                        <p:attrNameLst>
                                          <p:attrName>style.visibility</p:attrName>
                                        </p:attrNameLst>
                                      </p:cBhvr>
                                      <p:to>
                                        <p:strVal val="visible"/>
                                      </p:to>
                                    </p:set>
                                    <p:animEffect transition="in" filter="fade">
                                      <p:cBhvr>
                                        <p:cTn id="10" dur="1000"/>
                                        <p:tgtEl>
                                          <p:spTgt spid="1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p:nvPr>
        </p:nvSpPr>
        <p:spPr>
          <a:xfrm flipH="1">
            <a:off x="1917340" y="2736089"/>
            <a:ext cx="5501100" cy="1002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a:t>
            </a:r>
            <a:br>
              <a:rPr lang="en" dirty="0"/>
            </a:br>
            <a:r>
              <a:rPr lang="en" dirty="0"/>
              <a:t>S</a:t>
            </a:r>
            <a:r>
              <a:rPr lang="en-US" dirty="0"/>
              <a:t>o</a:t>
            </a:r>
            <a:r>
              <a:rPr lang="en" dirty="0"/>
              <a:t>cial Engineering</a:t>
            </a:r>
            <a:endParaRPr dirty="0"/>
          </a:p>
        </p:txBody>
      </p:sp>
      <p:sp>
        <p:nvSpPr>
          <p:cNvPr id="654" name="Google Shape;654;p85"/>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656" name="Google Shape;656;p85"/>
          <p:cNvCxnSpPr/>
          <p:nvPr/>
        </p:nvCxnSpPr>
        <p:spPr>
          <a:xfrm>
            <a:off x="4241076" y="4080875"/>
            <a:ext cx="647100" cy="0"/>
          </a:xfrm>
          <a:prstGeom prst="straightConnector1">
            <a:avLst/>
          </a:prstGeom>
          <a:noFill/>
          <a:ln w="19050" cap="flat" cmpd="sng">
            <a:solidFill>
              <a:schemeClr val="lt1"/>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56335" y="294964"/>
            <a:ext cx="1213209" cy="1408298"/>
          </a:xfrm>
          <a:prstGeom prst="rect">
            <a:avLst/>
          </a:prstGeom>
        </p:spPr>
      </p:pic>
    </p:spTree>
    <p:extLst>
      <p:ext uri="{BB962C8B-B14F-4D97-AF65-F5344CB8AC3E}">
        <p14:creationId xmlns:p14="http://schemas.microsoft.com/office/powerpoint/2010/main" val="3731439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3"/>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 </a:t>
            </a:r>
            <a:endParaRPr dirty="0"/>
          </a:p>
        </p:txBody>
      </p:sp>
      <p:sp>
        <p:nvSpPr>
          <p:cNvPr id="531" name="Google Shape;531;p73"/>
          <p:cNvSpPr txBox="1">
            <a:spLocks noGrp="1"/>
          </p:cNvSpPr>
          <p:nvPr>
            <p:ph type="subTitle" idx="1"/>
          </p:nvPr>
        </p:nvSpPr>
        <p:spPr>
          <a:xfrm>
            <a:off x="713224" y="2263299"/>
            <a:ext cx="3858775" cy="205691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effectLst/>
                <a:latin typeface="Times New Roman" panose="02020603050405020304" pitchFamily="18" charset="0"/>
                <a:ea typeface="Calibri" panose="020F0502020204030204" pitchFamily="34" charset="0"/>
              </a:rPr>
              <a:t>is the art of manipulating people into performing actions of divulging confidential information. This technique manipulate human feelings, such as curiosity or fear to carry out schemes and draw victims into their traps.</a:t>
            </a:r>
            <a:endParaRPr sz="1200" dirty="0"/>
          </a:p>
        </p:txBody>
      </p:sp>
      <p:cxnSp>
        <p:nvCxnSpPr>
          <p:cNvPr id="534" name="Google Shape;534;p73"/>
          <p:cNvCxnSpPr/>
          <p:nvPr/>
        </p:nvCxnSpPr>
        <p:spPr>
          <a:xfrm>
            <a:off x="814975" y="2168032"/>
            <a:ext cx="6471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AEE113CE-85FE-6213-B8A1-64C1C22A4068}"/>
              </a:ext>
            </a:extLst>
          </p:cNvPr>
          <p:cNvPicPr>
            <a:picLocks noChangeAspect="1"/>
          </p:cNvPicPr>
          <p:nvPr/>
        </p:nvPicPr>
        <p:blipFill>
          <a:blip r:embed="rId3"/>
          <a:stretch>
            <a:fillRect/>
          </a:stretch>
        </p:blipFill>
        <p:spPr>
          <a:xfrm>
            <a:off x="5146670" y="723268"/>
            <a:ext cx="3779848" cy="3596952"/>
          </a:xfrm>
          <a:prstGeom prst="rect">
            <a:avLst/>
          </a:prstGeom>
        </p:spPr>
      </p:pic>
      <p:pic>
        <p:nvPicPr>
          <p:cNvPr id="2" name="Picture 1"/>
          <p:cNvPicPr>
            <a:picLocks noChangeAspect="1"/>
          </p:cNvPicPr>
          <p:nvPr/>
        </p:nvPicPr>
        <p:blipFill>
          <a:blip r:embed="rId4"/>
          <a:stretch>
            <a:fillRect/>
          </a:stretch>
        </p:blipFill>
        <p:spPr>
          <a:xfrm>
            <a:off x="360260" y="103219"/>
            <a:ext cx="1213209" cy="14082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2"/>
          <p:cNvSpPr txBox="1">
            <a:spLocks noGrp="1"/>
          </p:cNvSpPr>
          <p:nvPr>
            <p:ph type="title"/>
          </p:nvPr>
        </p:nvSpPr>
        <p:spPr>
          <a:xfrm>
            <a:off x="1383600" y="2307450"/>
            <a:ext cx="63768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Life cycle </a:t>
            </a:r>
            <a:endParaRPr b="1" dirty="0"/>
          </a:p>
        </p:txBody>
      </p:sp>
      <p:sp>
        <p:nvSpPr>
          <p:cNvPr id="706" name="Google Shape;706;p92"/>
          <p:cNvSpPr txBox="1">
            <a:spLocks noGrp="1"/>
          </p:cNvSpPr>
          <p:nvPr>
            <p:ph type="title" idx="2"/>
          </p:nvPr>
        </p:nvSpPr>
        <p:spPr>
          <a:xfrm>
            <a:off x="734175" y="899475"/>
            <a:ext cx="2346000" cy="333900"/>
          </a:xfrm>
          <a:prstGeom prst="rect">
            <a:avLst/>
          </a:prstGeom>
        </p:spPr>
        <p:txBody>
          <a:bodyPr spcFirstLastPara="1" wrap="square" lIns="91425" tIns="91425" rIns="91425" bIns="91425" anchor="ctr" anchorCtr="0">
            <a:noAutofit/>
          </a:bodyPr>
          <a:lstStyle/>
          <a:p>
            <a:pPr marL="0" lvl="0" indent="0">
              <a:lnSpc>
                <a:spcPct val="107000"/>
              </a:lnSpc>
              <a:tabLst>
                <a:tab pos="2857500" algn="l"/>
              </a:tabLst>
            </a:pPr>
            <a:r>
              <a:rPr lang="en-GB" dirty="0">
                <a:latin typeface="Calibri" panose="020F0502020204030204" pitchFamily="34" charset="0"/>
                <a:cs typeface="Times New Roman" panose="02020603050405020304" pitchFamily="18" charset="0"/>
              </a:rPr>
              <a:t>Reconnaissance</a:t>
            </a:r>
            <a:endParaRPr lang="en-GB" dirty="0"/>
          </a:p>
        </p:txBody>
      </p:sp>
      <p:sp>
        <p:nvSpPr>
          <p:cNvPr id="707" name="Google Shape;707;p92"/>
          <p:cNvSpPr txBox="1">
            <a:spLocks noGrp="1"/>
          </p:cNvSpPr>
          <p:nvPr>
            <p:ph type="subTitle" idx="1"/>
          </p:nvPr>
        </p:nvSpPr>
        <p:spPr>
          <a:xfrm>
            <a:off x="734175" y="1166874"/>
            <a:ext cx="2871174" cy="1040626"/>
          </a:xfrm>
          <a:prstGeom prst="rect">
            <a:avLst/>
          </a:prstGeom>
        </p:spPr>
        <p:txBody>
          <a:bodyPr spcFirstLastPara="1" wrap="square" lIns="91425" tIns="91425" rIns="91425" bIns="91425" anchor="t" anchorCtr="0">
            <a:noAutofit/>
          </a:bodyPr>
          <a:lstStyle/>
          <a:p>
            <a:pPr marL="0" lvl="0" indent="0">
              <a:lnSpc>
                <a:spcPct val="107000"/>
              </a:lnSpc>
              <a:tabLst>
                <a:tab pos="2857500" algn="l"/>
              </a:tabLst>
            </a:pPr>
            <a:r>
              <a:rPr lang="en-GB" dirty="0">
                <a:latin typeface="Calibri" panose="020F0502020204030204" pitchFamily="34" charset="0"/>
                <a:ea typeface="Calibri" panose="020F0502020204030204" pitchFamily="34" charset="0"/>
                <a:cs typeface="Times New Roman" panose="02020603050405020304" pitchFamily="18" charset="0"/>
              </a:rPr>
              <a:t>The attacker gathers information about the target, such as their name, job title, and contact information</a:t>
            </a:r>
          </a:p>
        </p:txBody>
      </p:sp>
      <p:sp>
        <p:nvSpPr>
          <p:cNvPr id="708" name="Google Shape;708;p92"/>
          <p:cNvSpPr txBox="1">
            <a:spLocks noGrp="1"/>
          </p:cNvSpPr>
          <p:nvPr>
            <p:ph type="title" idx="3"/>
          </p:nvPr>
        </p:nvSpPr>
        <p:spPr>
          <a:xfrm>
            <a:off x="1120875" y="3477975"/>
            <a:ext cx="1959300"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Exit</a:t>
            </a:r>
            <a:endParaRPr dirty="0"/>
          </a:p>
        </p:txBody>
      </p:sp>
      <p:sp>
        <p:nvSpPr>
          <p:cNvPr id="709" name="Google Shape;709;p92"/>
          <p:cNvSpPr txBox="1">
            <a:spLocks noGrp="1"/>
          </p:cNvSpPr>
          <p:nvPr>
            <p:ph type="subTitle" idx="4"/>
          </p:nvPr>
        </p:nvSpPr>
        <p:spPr>
          <a:xfrm>
            <a:off x="734175" y="3747815"/>
            <a:ext cx="2732700" cy="807300"/>
          </a:xfrm>
          <a:prstGeom prst="rect">
            <a:avLst/>
          </a:prstGeom>
        </p:spPr>
        <p:txBody>
          <a:bodyPr spcFirstLastPara="1" wrap="square" lIns="91425" tIns="91425" rIns="91425" bIns="91425" anchor="t" anchorCtr="0">
            <a:noAutofit/>
          </a:bodyPr>
          <a:lstStyle/>
          <a:p>
            <a:pPr marL="0" lvl="0" indent="0"/>
            <a:r>
              <a:rPr lang="en-GB" dirty="0">
                <a:latin typeface="Calibri" panose="020F0502020204030204" pitchFamily="34" charset="0"/>
                <a:ea typeface="Calibri" panose="020F0502020204030204" pitchFamily="34" charset="0"/>
                <a:cs typeface="Times New Roman" panose="02020603050405020304" pitchFamily="18" charset="0"/>
              </a:rPr>
              <a:t>The attacker achieves their goal and escapes without being detected</a:t>
            </a:r>
            <a:endParaRPr dirty="0"/>
          </a:p>
        </p:txBody>
      </p:sp>
      <p:sp>
        <p:nvSpPr>
          <p:cNvPr id="710" name="Google Shape;710;p92"/>
          <p:cNvSpPr txBox="1">
            <a:spLocks noGrp="1"/>
          </p:cNvSpPr>
          <p:nvPr>
            <p:ph type="title" idx="5"/>
          </p:nvPr>
        </p:nvSpPr>
        <p:spPr>
          <a:xfrm>
            <a:off x="6063846" y="899475"/>
            <a:ext cx="1959300"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Hook</a:t>
            </a:r>
            <a:endParaRPr dirty="0"/>
          </a:p>
        </p:txBody>
      </p:sp>
      <p:sp>
        <p:nvSpPr>
          <p:cNvPr id="711" name="Google Shape;711;p92"/>
          <p:cNvSpPr txBox="1">
            <a:spLocks noGrp="1"/>
          </p:cNvSpPr>
          <p:nvPr>
            <p:ph type="subTitle" idx="6"/>
          </p:nvPr>
        </p:nvSpPr>
        <p:spPr>
          <a:xfrm>
            <a:off x="5677150" y="1166874"/>
            <a:ext cx="2732700" cy="807300"/>
          </a:xfrm>
          <a:prstGeom prst="rect">
            <a:avLst/>
          </a:prstGeom>
        </p:spPr>
        <p:txBody>
          <a:bodyPr spcFirstLastPara="1" wrap="square" lIns="91425" tIns="91425" rIns="91425" bIns="91425" anchor="t" anchorCtr="0">
            <a:noAutofit/>
          </a:bodyPr>
          <a:lstStyle/>
          <a:p>
            <a:pPr marL="0" lvl="0" indent="0">
              <a:lnSpc>
                <a:spcPct val="107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GB" dirty="0">
                <a:latin typeface="Calibri" panose="020F0502020204030204" pitchFamily="34" charset="0"/>
                <a:ea typeface="Calibri" panose="020F0502020204030204" pitchFamily="34" charset="0"/>
                <a:cs typeface="Times New Roman" panose="02020603050405020304" pitchFamily="18" charset="0"/>
              </a:rPr>
              <a:t>The attacker establishes contact with the target and builds rapport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712" name="Google Shape;712;p92"/>
          <p:cNvSpPr txBox="1">
            <a:spLocks noGrp="1"/>
          </p:cNvSpPr>
          <p:nvPr>
            <p:ph type="title" idx="7"/>
          </p:nvPr>
        </p:nvSpPr>
        <p:spPr>
          <a:xfrm>
            <a:off x="6063846" y="3477975"/>
            <a:ext cx="1959300" cy="334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Play</a:t>
            </a:r>
            <a:endParaRPr dirty="0"/>
          </a:p>
        </p:txBody>
      </p:sp>
      <p:sp>
        <p:nvSpPr>
          <p:cNvPr id="713" name="Google Shape;713;p92"/>
          <p:cNvSpPr txBox="1">
            <a:spLocks noGrp="1"/>
          </p:cNvSpPr>
          <p:nvPr>
            <p:ph type="subTitle" idx="8"/>
          </p:nvPr>
        </p:nvSpPr>
        <p:spPr>
          <a:xfrm>
            <a:off x="5677150" y="3746087"/>
            <a:ext cx="3040130" cy="972161"/>
          </a:xfrm>
          <a:prstGeom prst="rect">
            <a:avLst/>
          </a:prstGeom>
        </p:spPr>
        <p:txBody>
          <a:bodyPr spcFirstLastPara="1" wrap="square" lIns="91425" tIns="91425" rIns="91425" bIns="91425" anchor="t" anchorCtr="0">
            <a:noAutofit/>
          </a:bodyPr>
          <a:lstStyle/>
          <a:p>
            <a:pPr marL="0" lvl="0" indent="0">
              <a:lnSpc>
                <a:spcPct val="107000"/>
              </a:lnSpc>
            </a:pPr>
            <a:r>
              <a:rPr lang="en-GB" dirty="0">
                <a:latin typeface="Calibri" panose="020F0502020204030204" pitchFamily="34" charset="0"/>
                <a:ea typeface="Calibri" panose="020F0502020204030204" pitchFamily="34" charset="0"/>
                <a:cs typeface="Times New Roman" panose="02020603050405020304" pitchFamily="18" charset="0"/>
              </a:rPr>
              <a:t>The attacker manipulates the target into performing a desired action, such as clicking on a malicious link or revealing</a:t>
            </a:r>
            <a:endParaRPr dirty="0"/>
          </a:p>
        </p:txBody>
      </p:sp>
      <p:sp>
        <p:nvSpPr>
          <p:cNvPr id="714" name="Google Shape;714;p92"/>
          <p:cNvSpPr/>
          <p:nvPr/>
        </p:nvSpPr>
        <p:spPr>
          <a:xfrm rot="10800000">
            <a:off x="1682775" y="545312"/>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2"/>
          <p:cNvSpPr/>
          <p:nvPr/>
        </p:nvSpPr>
        <p:spPr>
          <a:xfrm rot="10800000">
            <a:off x="1682775" y="3132225"/>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2"/>
          <p:cNvSpPr/>
          <p:nvPr/>
        </p:nvSpPr>
        <p:spPr>
          <a:xfrm rot="10800000">
            <a:off x="6625746" y="545312"/>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2"/>
          <p:cNvSpPr/>
          <p:nvPr/>
        </p:nvSpPr>
        <p:spPr>
          <a:xfrm rot="10800000">
            <a:off x="6625746" y="3132000"/>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8" name="Google Shape;718;p92"/>
          <p:cNvCxnSpPr/>
          <p:nvPr/>
        </p:nvCxnSpPr>
        <p:spPr>
          <a:xfrm>
            <a:off x="-22525" y="25649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719" name="Google Shape;719;p92"/>
          <p:cNvCxnSpPr/>
          <p:nvPr/>
        </p:nvCxnSpPr>
        <p:spPr>
          <a:xfrm>
            <a:off x="6285300" y="25717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720" name="Google Shape;720;p92"/>
          <p:cNvCxnSpPr/>
          <p:nvPr/>
        </p:nvCxnSpPr>
        <p:spPr>
          <a:xfrm>
            <a:off x="4572000" y="3179625"/>
            <a:ext cx="0" cy="930900"/>
          </a:xfrm>
          <a:prstGeom prst="straightConnector1">
            <a:avLst/>
          </a:prstGeom>
          <a:noFill/>
          <a:ln w="19050" cap="flat" cmpd="sng">
            <a:solidFill>
              <a:schemeClr val="dk1"/>
            </a:solidFill>
            <a:prstDash val="solid"/>
            <a:round/>
            <a:headEnd type="none" w="med" len="med"/>
            <a:tailEnd type="none" w="med" len="med"/>
          </a:ln>
        </p:spPr>
      </p:cxnSp>
      <p:cxnSp>
        <p:nvCxnSpPr>
          <p:cNvPr id="721" name="Google Shape;721;p92"/>
          <p:cNvCxnSpPr/>
          <p:nvPr/>
        </p:nvCxnSpPr>
        <p:spPr>
          <a:xfrm>
            <a:off x="4572000" y="1276600"/>
            <a:ext cx="0" cy="930900"/>
          </a:xfrm>
          <a:prstGeom prst="straightConnector1">
            <a:avLst/>
          </a:prstGeom>
          <a:noFill/>
          <a:ln w="19050" cap="flat" cmpd="sng">
            <a:solidFill>
              <a:schemeClr val="dk1"/>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3965395" y="333752"/>
            <a:ext cx="1213209" cy="1408298"/>
          </a:xfrm>
          <a:prstGeom prst="rect">
            <a:avLst/>
          </a:prstGeom>
        </p:spPr>
      </p:pic>
    </p:spTree>
    <p:extLst>
      <p:ext uri="{BB962C8B-B14F-4D97-AF65-F5344CB8AC3E}">
        <p14:creationId xmlns:p14="http://schemas.microsoft.com/office/powerpoint/2010/main" val="2037748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p:nvPr>
        </p:nvSpPr>
        <p:spPr>
          <a:xfrm flipH="1">
            <a:off x="1917340" y="2736089"/>
            <a:ext cx="5501100" cy="1002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a:t>
            </a:r>
            <a:br>
              <a:rPr lang="en" dirty="0"/>
            </a:br>
            <a:r>
              <a:rPr lang="en" dirty="0"/>
              <a:t>S</a:t>
            </a:r>
            <a:r>
              <a:rPr lang="en-US" dirty="0"/>
              <a:t>o</a:t>
            </a:r>
            <a:r>
              <a:rPr lang="en" dirty="0"/>
              <a:t>cial Engineering</a:t>
            </a:r>
            <a:endParaRPr dirty="0"/>
          </a:p>
        </p:txBody>
      </p:sp>
      <p:sp>
        <p:nvSpPr>
          <p:cNvPr id="654" name="Google Shape;654;p85"/>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656" name="Google Shape;656;p85"/>
          <p:cNvCxnSpPr/>
          <p:nvPr/>
        </p:nvCxnSpPr>
        <p:spPr>
          <a:xfrm>
            <a:off x="4241076" y="4080875"/>
            <a:ext cx="647100" cy="0"/>
          </a:xfrm>
          <a:prstGeom prst="straightConnector1">
            <a:avLst/>
          </a:prstGeom>
          <a:noFill/>
          <a:ln w="19050" cap="flat" cmpd="sng">
            <a:solidFill>
              <a:schemeClr val="lt1"/>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8633" y="389321"/>
            <a:ext cx="1219306" cy="1408298"/>
          </a:xfrm>
          <a:prstGeom prst="rect">
            <a:avLst/>
          </a:prstGeom>
        </p:spPr>
      </p:pic>
    </p:spTree>
    <p:extLst>
      <p:ext uri="{BB962C8B-B14F-4D97-AF65-F5344CB8AC3E}">
        <p14:creationId xmlns:p14="http://schemas.microsoft.com/office/powerpoint/2010/main" val="2325086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8"/>
        <p:cNvGrpSpPr/>
        <p:nvPr/>
      </p:nvGrpSpPr>
      <p:grpSpPr>
        <a:xfrm>
          <a:off x="0" y="0"/>
          <a:ext cx="0" cy="0"/>
          <a:chOff x="0" y="0"/>
          <a:chExt cx="0" cy="0"/>
        </a:xfrm>
      </p:grpSpPr>
      <p:sp>
        <p:nvSpPr>
          <p:cNvPr id="619" name="Google Shape;619;p81"/>
          <p:cNvSpPr txBox="1">
            <a:spLocks noGrp="1"/>
          </p:cNvSpPr>
          <p:nvPr>
            <p:ph type="subTitle" idx="1"/>
          </p:nvPr>
        </p:nvSpPr>
        <p:spPr>
          <a:xfrm>
            <a:off x="833927" y="2641577"/>
            <a:ext cx="3100800" cy="1723254"/>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v"/>
            </a:pPr>
            <a:r>
              <a:rPr lang="en-US" dirty="0"/>
              <a:t>It is relatively easy</a:t>
            </a:r>
          </a:p>
          <a:p>
            <a:pPr marL="285750" lvl="0" indent="-285750">
              <a:buFont typeface="Wingdings" panose="05000000000000000000" pitchFamily="2" charset="2"/>
              <a:buChar char="v"/>
            </a:pPr>
            <a:r>
              <a:rPr lang="en-GB" dirty="0"/>
              <a:t>It is very effective</a:t>
            </a:r>
          </a:p>
          <a:p>
            <a:pPr marL="285750" lvl="0" indent="-285750">
              <a:buFont typeface="Wingdings" panose="05000000000000000000" pitchFamily="2" charset="2"/>
              <a:buChar char="v"/>
            </a:pPr>
            <a:r>
              <a:rPr lang="en-US" dirty="0"/>
              <a:t>It is scalable……</a:t>
            </a:r>
          </a:p>
        </p:txBody>
      </p:sp>
      <p:sp>
        <p:nvSpPr>
          <p:cNvPr id="620" name="Google Shape;620;p81"/>
          <p:cNvSpPr txBox="1">
            <a:spLocks noGrp="1"/>
          </p:cNvSpPr>
          <p:nvPr>
            <p:ph type="subTitle" idx="2"/>
          </p:nvPr>
        </p:nvSpPr>
        <p:spPr>
          <a:xfrm>
            <a:off x="5209273" y="2641576"/>
            <a:ext cx="3100800" cy="18875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effectLst/>
                <a:latin typeface="Didact Gothic" panose="00000500000000000000" pitchFamily="2" charset="0"/>
                <a:ea typeface="Calibri" panose="020F0502020204030204" pitchFamily="34" charset="0"/>
              </a:rPr>
              <a:t>According to </a:t>
            </a:r>
            <a:r>
              <a:rPr lang="en-US" u="sng" dirty="0" err="1">
                <a:solidFill>
                  <a:srgbClr val="0563C1"/>
                </a:solidFill>
                <a:effectLst/>
                <a:latin typeface="Didact Gothic" panose="00000500000000000000" pitchFamily="2" charset="0"/>
                <a:ea typeface="Calibri" panose="020F0502020204030204" pitchFamily="34" charset="0"/>
                <a:cs typeface="Times New Roman" panose="02020603050405020304" pitchFamily="18" charset="0"/>
                <a:hlinkClick r:id="rId3"/>
              </a:rPr>
              <a:t>Firewalltimes</a:t>
            </a:r>
            <a:r>
              <a:rPr lang="en-US" dirty="0">
                <a:effectLst/>
                <a:latin typeface="Didact Gothic" panose="00000500000000000000" pitchFamily="2" charset="0"/>
                <a:ea typeface="Calibri" panose="020F0502020204030204" pitchFamily="34" charset="0"/>
              </a:rPr>
              <a:t> 98% of cyber-attacks in 2022 involves some form of social engineering.</a:t>
            </a:r>
          </a:p>
          <a:p>
            <a:pPr marL="0" lvl="0" indent="0" algn="ctr" rtl="0">
              <a:spcBef>
                <a:spcPts val="0"/>
              </a:spcBef>
              <a:spcAft>
                <a:spcPts val="0"/>
              </a:spcAft>
              <a:buNone/>
            </a:pPr>
            <a:endParaRPr lang="en-US" sz="1100" dirty="0">
              <a:latin typeface="Didact Gothic" panose="00000500000000000000" pitchFamily="2" charset="0"/>
              <a:ea typeface="Calibri" panose="020F0502020204030204" pitchFamily="34" charset="0"/>
              <a:sym typeface="Didact Gothic"/>
            </a:endParaRPr>
          </a:p>
          <a:p>
            <a:pPr marL="0" lvl="0" indent="0" algn="ctr" rtl="0">
              <a:spcBef>
                <a:spcPts val="0"/>
              </a:spcBef>
              <a:spcAft>
                <a:spcPts val="0"/>
              </a:spcAft>
              <a:buNone/>
            </a:pPr>
            <a:endParaRPr sz="1100" dirty="0">
              <a:latin typeface="Didact Gothic" panose="00000500000000000000" pitchFamily="2" charset="0"/>
              <a:sym typeface="Didact Gothic"/>
            </a:endParaRPr>
          </a:p>
        </p:txBody>
      </p:sp>
      <p:sp>
        <p:nvSpPr>
          <p:cNvPr id="621" name="Google Shape;621;p81"/>
          <p:cNvSpPr txBox="1">
            <a:spLocks noGrp="1"/>
          </p:cNvSpPr>
          <p:nvPr>
            <p:ph type="title"/>
          </p:nvPr>
        </p:nvSpPr>
        <p:spPr>
          <a:xfrm>
            <a:off x="1554977" y="1985760"/>
            <a:ext cx="16587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Them</a:t>
            </a:r>
            <a:endParaRPr dirty="0"/>
          </a:p>
        </p:txBody>
      </p:sp>
      <p:sp>
        <p:nvSpPr>
          <p:cNvPr id="622" name="Google Shape;622;p81"/>
          <p:cNvSpPr txBox="1">
            <a:spLocks noGrp="1"/>
          </p:cNvSpPr>
          <p:nvPr>
            <p:ph type="title" idx="3"/>
          </p:nvPr>
        </p:nvSpPr>
        <p:spPr>
          <a:xfrm>
            <a:off x="5930323" y="1985760"/>
            <a:ext cx="16587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a:t>
            </a:r>
            <a:endParaRPr dirty="0"/>
          </a:p>
        </p:txBody>
      </p:sp>
      <p:cxnSp>
        <p:nvCxnSpPr>
          <p:cNvPr id="623" name="Google Shape;623;p81"/>
          <p:cNvCxnSpPr/>
          <p:nvPr/>
        </p:nvCxnSpPr>
        <p:spPr>
          <a:xfrm>
            <a:off x="2060777" y="2555845"/>
            <a:ext cx="647100" cy="0"/>
          </a:xfrm>
          <a:prstGeom prst="straightConnector1">
            <a:avLst/>
          </a:prstGeom>
          <a:noFill/>
          <a:ln w="19050" cap="flat" cmpd="sng">
            <a:solidFill>
              <a:schemeClr val="dk1"/>
            </a:solidFill>
            <a:prstDash val="solid"/>
            <a:round/>
            <a:headEnd type="none" w="med" len="med"/>
            <a:tailEnd type="none" w="med" len="med"/>
          </a:ln>
        </p:spPr>
      </p:cxnSp>
      <p:cxnSp>
        <p:nvCxnSpPr>
          <p:cNvPr id="624" name="Google Shape;624;p81"/>
          <p:cNvCxnSpPr/>
          <p:nvPr/>
        </p:nvCxnSpPr>
        <p:spPr>
          <a:xfrm>
            <a:off x="6436127" y="2555845"/>
            <a:ext cx="647100" cy="0"/>
          </a:xfrm>
          <a:prstGeom prst="straightConnector1">
            <a:avLst/>
          </a:prstGeom>
          <a:noFill/>
          <a:ln w="19050" cap="flat" cmpd="sng">
            <a:solidFill>
              <a:schemeClr val="dk1"/>
            </a:solidFill>
            <a:prstDash val="solid"/>
            <a:round/>
            <a:headEnd type="none" w="med" len="med"/>
            <a:tailEnd type="none" w="med" len="med"/>
          </a:ln>
        </p:spPr>
      </p:cxnSp>
      <p:pic>
        <p:nvPicPr>
          <p:cNvPr id="2" name="Picture 1"/>
          <p:cNvPicPr>
            <a:picLocks noChangeAspect="1"/>
          </p:cNvPicPr>
          <p:nvPr/>
        </p:nvPicPr>
        <p:blipFill>
          <a:blip r:embed="rId4"/>
          <a:stretch>
            <a:fillRect/>
          </a:stretch>
        </p:blipFill>
        <p:spPr>
          <a:xfrm>
            <a:off x="3934727" y="1281611"/>
            <a:ext cx="1225402" cy="14082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p:nvPr>
        </p:nvSpPr>
        <p:spPr>
          <a:xfrm flipH="1">
            <a:off x="1917340" y="2736089"/>
            <a:ext cx="5501100" cy="1002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a:t>
            </a:r>
            <a:br>
              <a:rPr lang="en" dirty="0"/>
            </a:br>
            <a:r>
              <a:rPr lang="en" dirty="0"/>
              <a:t>S</a:t>
            </a:r>
            <a:r>
              <a:rPr lang="en-US" dirty="0"/>
              <a:t>o</a:t>
            </a:r>
            <a:r>
              <a:rPr lang="en" dirty="0"/>
              <a:t>cial Engineering</a:t>
            </a:r>
            <a:endParaRPr dirty="0"/>
          </a:p>
        </p:txBody>
      </p:sp>
      <p:sp>
        <p:nvSpPr>
          <p:cNvPr id="654" name="Google Shape;654;p85"/>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656" name="Google Shape;656;p85"/>
          <p:cNvCxnSpPr/>
          <p:nvPr/>
        </p:nvCxnSpPr>
        <p:spPr>
          <a:xfrm>
            <a:off x="4241076" y="4080875"/>
            <a:ext cx="647100" cy="0"/>
          </a:xfrm>
          <a:prstGeom prst="straightConnector1">
            <a:avLst/>
          </a:prstGeom>
          <a:noFill/>
          <a:ln w="19050" cap="flat" cmpd="sng">
            <a:solidFill>
              <a:schemeClr val="lt1"/>
            </a:solidFill>
            <a:prstDash val="solid"/>
            <a:round/>
            <a:headEnd type="none" w="med" len="med"/>
            <a:tailEnd type="none" w="med" len="med"/>
          </a:ln>
        </p:spPr>
      </p:cxnSp>
      <p:pic>
        <p:nvPicPr>
          <p:cNvPr id="4" name="Picture 3"/>
          <p:cNvPicPr>
            <a:picLocks noChangeAspect="1"/>
          </p:cNvPicPr>
          <p:nvPr/>
        </p:nvPicPr>
        <p:blipFill>
          <a:blip r:embed="rId3"/>
          <a:stretch>
            <a:fillRect/>
          </a:stretch>
        </p:blipFill>
        <p:spPr>
          <a:xfrm>
            <a:off x="170633" y="358841"/>
            <a:ext cx="1274174" cy="1694835"/>
          </a:xfrm>
          <a:prstGeom prst="rect">
            <a:avLst/>
          </a:prstGeom>
        </p:spPr>
      </p:pic>
    </p:spTree>
    <p:extLst>
      <p:ext uri="{BB962C8B-B14F-4D97-AF65-F5344CB8AC3E}">
        <p14:creationId xmlns:p14="http://schemas.microsoft.com/office/powerpoint/2010/main" val="201280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3225" y="1059325"/>
            <a:ext cx="7710900" cy="3624625"/>
          </a:xfrm>
        </p:spPr>
        <p:txBody>
          <a:bodyPr/>
          <a:lstStyle/>
          <a:p>
            <a:pPr marL="139700" lvl="0" indent="0">
              <a:buNone/>
            </a:pPr>
            <a:endParaRPr lang="en-US" dirty="0">
              <a:latin typeface="Didact Gothic" panose="00000500000000000000" pitchFamily="2" charset="0"/>
            </a:endParaRPr>
          </a:p>
          <a:p>
            <a:endParaRPr lang="en-US" dirty="0"/>
          </a:p>
        </p:txBody>
      </p:sp>
      <p:sp>
        <p:nvSpPr>
          <p:cNvPr id="4" name="Google Shape;726;p93"/>
          <p:cNvSpPr txBox="1">
            <a:spLocks noGrp="1"/>
          </p:cNvSpPr>
          <p:nvPr>
            <p:ph type="title"/>
          </p:nvPr>
        </p:nvSpPr>
        <p:spPr>
          <a:xfrm>
            <a:off x="713225" y="530725"/>
            <a:ext cx="4285495" cy="528600"/>
          </a:xfrm>
          <a:prstGeom prst="rect">
            <a:avLst/>
          </a:prstGeom>
        </p:spPr>
        <p:txBody>
          <a:bodyPr spcFirstLastPara="1" wrap="square" lIns="91425" tIns="91425" rIns="91425" bIns="91425" anchor="ctr" anchorCtr="0">
            <a:noAutofit/>
          </a:bodyPr>
          <a:lstStyle/>
          <a:p>
            <a:r>
              <a:rPr lang="en-US" b="1" i="0" dirty="0">
                <a:solidFill>
                  <a:srgbClr val="20232F"/>
                </a:solidFill>
                <a:effectLst/>
                <a:latin typeface="Julius Sans One" panose="020B0604020202020204" charset="0"/>
              </a:rPr>
              <a:t>Phishing</a:t>
            </a:r>
            <a:br>
              <a:rPr lang="en-US" b="1" i="0" dirty="0">
                <a:solidFill>
                  <a:srgbClr val="20232F"/>
                </a:solidFill>
                <a:effectLst/>
                <a:latin typeface="Nunito Sans" panose="020B0604020202020204" pitchFamily="2" charset="0"/>
              </a:rPr>
            </a:br>
            <a:endParaRPr dirty="0"/>
          </a:p>
        </p:txBody>
      </p:sp>
      <p:pic>
        <p:nvPicPr>
          <p:cNvPr id="5" name="Media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2011" y="1149531"/>
            <a:ext cx="4676503" cy="3899243"/>
          </a:xfrm>
          <a:prstGeom prst="rect">
            <a:avLst/>
          </a:prstGeom>
        </p:spPr>
      </p:pic>
      <p:pic>
        <p:nvPicPr>
          <p:cNvPr id="2" name="Picture 1"/>
          <p:cNvPicPr>
            <a:picLocks noChangeAspect="1"/>
          </p:cNvPicPr>
          <p:nvPr/>
        </p:nvPicPr>
        <p:blipFill>
          <a:blip r:embed="rId5"/>
          <a:stretch>
            <a:fillRect/>
          </a:stretch>
        </p:blipFill>
        <p:spPr>
          <a:xfrm>
            <a:off x="342847" y="275021"/>
            <a:ext cx="1219306" cy="1408298"/>
          </a:xfrm>
          <a:prstGeom prst="rect">
            <a:avLst/>
          </a:prstGeom>
        </p:spPr>
      </p:pic>
    </p:spTree>
    <p:extLst>
      <p:ext uri="{BB962C8B-B14F-4D97-AF65-F5344CB8AC3E}">
        <p14:creationId xmlns:p14="http://schemas.microsoft.com/office/powerpoint/2010/main" val="12651067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1500</TotalTime>
  <Words>334</Words>
  <Application>Microsoft Office PowerPoint</Application>
  <PresentationFormat>On-screen Show (16:9)</PresentationFormat>
  <Paragraphs>59</Paragraphs>
  <Slides>20</Slides>
  <Notes>11</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Questrial</vt:lpstr>
      <vt:lpstr>Times New Roman</vt:lpstr>
      <vt:lpstr>Julius Sans One</vt:lpstr>
      <vt:lpstr>Montserrat</vt:lpstr>
      <vt:lpstr>Calibri</vt:lpstr>
      <vt:lpstr>Arial</vt:lpstr>
      <vt:lpstr>Didact Gothic</vt:lpstr>
      <vt:lpstr>Nunito Sans</vt:lpstr>
      <vt:lpstr>Wingdings</vt:lpstr>
      <vt:lpstr>Minimalist Grayscale Pitch Deck XL by Slidesgo</vt:lpstr>
      <vt:lpstr>Social Engineering   </vt:lpstr>
      <vt:lpstr>Table of contents</vt:lpstr>
      <vt:lpstr>What is  Social Engineering</vt:lpstr>
      <vt:lpstr>SE </vt:lpstr>
      <vt:lpstr>Life cycle </vt:lpstr>
      <vt:lpstr>why  Social Engineering</vt:lpstr>
      <vt:lpstr>Them</vt:lpstr>
      <vt:lpstr>Types of Social Engineering</vt:lpstr>
      <vt:lpstr>Phishing </vt:lpstr>
      <vt:lpstr>smishing </vt:lpstr>
      <vt:lpstr>Baiting </vt:lpstr>
      <vt:lpstr>VISHING…</vt:lpstr>
      <vt:lpstr>Scareware</vt:lpstr>
      <vt:lpstr>Honey Trap </vt:lpstr>
      <vt:lpstr>Deep Fakes </vt:lpstr>
      <vt:lpstr>Deep Fakes </vt:lpstr>
      <vt:lpstr>Mitigations</vt:lpstr>
      <vt:lpstr>Mitigations</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Template</dc:title>
  <dc:creator>Jiji-Blessed</dc:creator>
  <cp:lastModifiedBy>Henock Negash</cp:lastModifiedBy>
  <cp:revision>103</cp:revision>
  <dcterms:modified xsi:type="dcterms:W3CDTF">2023-11-18T07:50:34Z</dcterms:modified>
</cp:coreProperties>
</file>